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8"/>
  </p:notesMasterIdLst>
  <p:sldIdLst>
    <p:sldId id="256" r:id="rId2"/>
    <p:sldId id="321" r:id="rId3"/>
    <p:sldId id="260" r:id="rId4"/>
    <p:sldId id="326" r:id="rId5"/>
    <p:sldId id="276" r:id="rId6"/>
    <p:sldId id="277" r:id="rId7"/>
    <p:sldId id="332" r:id="rId8"/>
    <p:sldId id="334" r:id="rId9"/>
    <p:sldId id="262" r:id="rId10"/>
    <p:sldId id="339" r:id="rId11"/>
    <p:sldId id="288" r:id="rId12"/>
    <p:sldId id="284" r:id="rId13"/>
    <p:sldId id="338" r:id="rId14"/>
    <p:sldId id="336" r:id="rId15"/>
    <p:sldId id="337" r:id="rId16"/>
    <p:sldId id="264" r:id="rId17"/>
    <p:sldId id="314" r:id="rId18"/>
    <p:sldId id="344" r:id="rId19"/>
    <p:sldId id="340" r:id="rId20"/>
    <p:sldId id="343" r:id="rId21"/>
    <p:sldId id="346" r:id="rId22"/>
    <p:sldId id="341" r:id="rId23"/>
    <p:sldId id="348" r:id="rId24"/>
    <p:sldId id="268" r:id="rId25"/>
    <p:sldId id="324" r:id="rId26"/>
    <p:sldId id="325" r:id="rId27"/>
  </p:sldIdLst>
  <p:sldSz cx="18288000" cy="10287000"/>
  <p:notesSz cx="6858000" cy="9144000"/>
  <p:embeddedFontLst>
    <p:embeddedFont>
      <p:font typeface="Calibri" panose="020F0502020204030204" pitchFamily="34" charset="0"/>
      <p:regular r:id="rId29"/>
      <p:bold r:id="rId30"/>
      <p:italic r:id="rId31"/>
      <p:boldItalic r:id="rId32"/>
    </p:embeddedFont>
    <p:embeddedFont>
      <p:font typeface="Cy Grotesk Wide" panose="020B0604020202020204" charset="0"/>
      <p:regular r:id="rId33"/>
    </p:embeddedFont>
    <p:embeddedFont>
      <p:font typeface="Cy Grotesk Wide Bold" panose="020B0604020202020204" charset="0"/>
      <p:regular r:id="rId3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E30010"/>
    <a:srgbClr val="727272"/>
    <a:srgbClr val="0C3C76"/>
    <a:srgbClr val="D9D9F7"/>
    <a:srgbClr val="558ED5"/>
    <a:srgbClr val="31859C"/>
    <a:srgbClr val="376092"/>
    <a:srgbClr val="17375E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490" autoAdjust="0"/>
    <p:restoredTop sz="79885" autoAdjust="0"/>
  </p:normalViewPr>
  <p:slideViewPr>
    <p:cSldViewPr>
      <p:cViewPr varScale="1">
        <p:scale>
          <a:sx n="47" d="100"/>
          <a:sy n="47" d="100"/>
        </p:scale>
        <p:origin x="24" y="13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0828166-8493-4DA2-A752-EFBBED17798B}" type="doc">
      <dgm:prSet loTypeId="urn:microsoft.com/office/officeart/2008/layout/VerticalCurvedList" loCatId="list" qsTypeId="urn:microsoft.com/office/officeart/2005/8/quickstyle/simple4" qsCatId="simple" csTypeId="urn:microsoft.com/office/officeart/2005/8/colors/accent0_3" csCatId="mainScheme" phldr="1"/>
      <dgm:spPr/>
      <dgm:t>
        <a:bodyPr/>
        <a:lstStyle/>
        <a:p>
          <a:endParaRPr lang="fr-FR"/>
        </a:p>
      </dgm:t>
    </dgm:pt>
    <dgm:pt modelId="{824220FB-430E-475C-A4EC-251D8BE07969}">
      <dgm:prSet phldrT="[Texte]" custT="1"/>
      <dgm:spPr>
        <a:solidFill>
          <a:srgbClr val="0C3C76"/>
        </a:solidFill>
      </dgm:spPr>
      <dgm:t>
        <a:bodyPr/>
        <a:lstStyle/>
        <a:p>
          <a:r>
            <a:rPr lang="en-US" sz="4000" b="1" dirty="0" err="1">
              <a:latin typeface="+mj-lt"/>
              <a:cs typeface="Times New Roman" panose="02020603050405020304" pitchFamily="18" charset="0"/>
            </a:rPr>
            <a:t>Contexte</a:t>
          </a:r>
          <a:r>
            <a:rPr lang="en-US" sz="4000" b="1" dirty="0">
              <a:latin typeface="+mj-lt"/>
              <a:cs typeface="Times New Roman" panose="02020603050405020304" pitchFamily="18" charset="0"/>
            </a:rPr>
            <a:t> du </a:t>
          </a:r>
          <a:r>
            <a:rPr lang="en-US" sz="4000" b="1" dirty="0" err="1">
              <a:latin typeface="+mj-lt"/>
              <a:cs typeface="Times New Roman" panose="02020603050405020304" pitchFamily="18" charset="0"/>
            </a:rPr>
            <a:t>projet</a:t>
          </a:r>
          <a:endParaRPr lang="fr-FR" sz="4000" b="1" dirty="0">
            <a:latin typeface="+mj-lt"/>
          </a:endParaRPr>
        </a:p>
      </dgm:t>
    </dgm:pt>
    <dgm:pt modelId="{E18165C0-F569-498E-AD33-9D2B2F593F68}" type="parTrans" cxnId="{B3786135-42DB-41CF-97E6-7A72E42D8D11}">
      <dgm:prSet/>
      <dgm:spPr/>
      <dgm:t>
        <a:bodyPr/>
        <a:lstStyle/>
        <a:p>
          <a:endParaRPr lang="fr-FR"/>
        </a:p>
      </dgm:t>
    </dgm:pt>
    <dgm:pt modelId="{A95C5C92-1EEA-431E-A60E-7008CD07E584}" type="sibTrans" cxnId="{B3786135-42DB-41CF-97E6-7A72E42D8D11}">
      <dgm:prSet/>
      <dgm:spPr/>
      <dgm:t>
        <a:bodyPr/>
        <a:lstStyle/>
        <a:p>
          <a:endParaRPr lang="fr-FR"/>
        </a:p>
      </dgm:t>
    </dgm:pt>
    <dgm:pt modelId="{65442639-ED67-4D9A-A304-5A67286C6C37}">
      <dgm:prSet phldrT="[Texte]" custT="1"/>
      <dgm:spPr>
        <a:solidFill>
          <a:srgbClr val="0C3C76"/>
        </a:solidFill>
      </dgm:spPr>
      <dgm:t>
        <a:bodyPr/>
        <a:lstStyle/>
        <a:p>
          <a:r>
            <a:rPr lang="en-US" sz="4000" b="1" dirty="0">
              <a:latin typeface="+mj-lt"/>
              <a:cs typeface="Times New Roman" panose="02020603050405020304" pitchFamily="18" charset="0"/>
            </a:rPr>
            <a:t>Conclusion</a:t>
          </a:r>
          <a:endParaRPr lang="fr-FR" sz="4000" b="1" dirty="0">
            <a:latin typeface="+mj-lt"/>
          </a:endParaRPr>
        </a:p>
      </dgm:t>
    </dgm:pt>
    <dgm:pt modelId="{74C3F3BE-15A7-48ED-9662-95A2DD5ABA4B}" type="parTrans" cxnId="{16531E47-DE12-45E1-9ABB-DF0170F2918B}">
      <dgm:prSet/>
      <dgm:spPr/>
      <dgm:t>
        <a:bodyPr/>
        <a:lstStyle/>
        <a:p>
          <a:endParaRPr lang="fr-FR"/>
        </a:p>
      </dgm:t>
    </dgm:pt>
    <dgm:pt modelId="{4F03B4AA-F19B-421B-8339-27222C563A7D}" type="sibTrans" cxnId="{16531E47-DE12-45E1-9ABB-DF0170F2918B}">
      <dgm:prSet/>
      <dgm:spPr/>
      <dgm:t>
        <a:bodyPr/>
        <a:lstStyle/>
        <a:p>
          <a:endParaRPr lang="fr-FR"/>
        </a:p>
      </dgm:t>
    </dgm:pt>
    <dgm:pt modelId="{3E98AF2B-387C-4D13-A3BA-C566032DE90A}">
      <dgm:prSet phldrT="[Texte]" custT="1"/>
      <dgm:spPr>
        <a:solidFill>
          <a:srgbClr val="0C3C76"/>
        </a:solidFill>
      </dgm:spPr>
      <dgm:t>
        <a:bodyPr/>
        <a:lstStyle/>
        <a:p>
          <a:r>
            <a:rPr lang="en-US" sz="4000" b="1" dirty="0">
              <a:latin typeface="+mj-lt"/>
              <a:cs typeface="Times New Roman" panose="02020603050405020304" pitchFamily="18" charset="0"/>
            </a:rPr>
            <a:t>Solutions et outils de réalisation </a:t>
          </a:r>
          <a:endParaRPr lang="fr-FR" sz="4000" b="1" dirty="0">
            <a:latin typeface="+mj-lt"/>
          </a:endParaRPr>
        </a:p>
      </dgm:t>
    </dgm:pt>
    <dgm:pt modelId="{616CF281-51FE-4786-8526-4697EA1F3055}" type="parTrans" cxnId="{AA611BAA-6AEE-41A9-8308-6E5ECA7E15A9}">
      <dgm:prSet/>
      <dgm:spPr/>
      <dgm:t>
        <a:bodyPr/>
        <a:lstStyle/>
        <a:p>
          <a:endParaRPr lang="fr-FR"/>
        </a:p>
      </dgm:t>
    </dgm:pt>
    <dgm:pt modelId="{B29C0B90-72EF-4C13-AC39-C07028C557AF}" type="sibTrans" cxnId="{AA611BAA-6AEE-41A9-8308-6E5ECA7E15A9}">
      <dgm:prSet/>
      <dgm:spPr/>
      <dgm:t>
        <a:bodyPr/>
        <a:lstStyle/>
        <a:p>
          <a:endParaRPr lang="fr-FR"/>
        </a:p>
      </dgm:t>
    </dgm:pt>
    <dgm:pt modelId="{4D69EC8D-4845-4168-8C51-9BD5AFF17535}">
      <dgm:prSet phldrT="[Texte]" custT="1"/>
      <dgm:spPr>
        <a:solidFill>
          <a:srgbClr val="0C3C76"/>
        </a:solidFill>
      </dgm:spPr>
      <dgm:t>
        <a:bodyPr/>
        <a:lstStyle/>
        <a:p>
          <a:r>
            <a:rPr lang="en-US" sz="4000" b="1" dirty="0" err="1">
              <a:solidFill>
                <a:schemeClr val="bg1"/>
              </a:solidFill>
              <a:latin typeface="+mj-lt"/>
            </a:rPr>
            <a:t>Etape</a:t>
          </a:r>
          <a:r>
            <a:rPr lang="en-US" sz="4000" b="1" dirty="0">
              <a:solidFill>
                <a:schemeClr val="bg1"/>
              </a:solidFill>
              <a:latin typeface="+mj-lt"/>
            </a:rPr>
            <a:t> de mise en place du SD-WAN</a:t>
          </a:r>
          <a:endParaRPr lang="fr-FR" sz="4000" b="1" dirty="0">
            <a:latin typeface="+mj-lt"/>
          </a:endParaRPr>
        </a:p>
      </dgm:t>
    </dgm:pt>
    <dgm:pt modelId="{60808CA7-8D90-4A89-AF47-76775406CF06}" type="sibTrans" cxnId="{E1A3BF0B-2672-457D-B9B6-9A1E546022D9}">
      <dgm:prSet/>
      <dgm:spPr/>
      <dgm:t>
        <a:bodyPr/>
        <a:lstStyle/>
        <a:p>
          <a:endParaRPr lang="fr-FR"/>
        </a:p>
      </dgm:t>
    </dgm:pt>
    <dgm:pt modelId="{4BBB815F-59E4-467C-BABF-56BA28819122}" type="parTrans" cxnId="{E1A3BF0B-2672-457D-B9B6-9A1E546022D9}">
      <dgm:prSet/>
      <dgm:spPr/>
      <dgm:t>
        <a:bodyPr/>
        <a:lstStyle/>
        <a:p>
          <a:endParaRPr lang="fr-FR"/>
        </a:p>
      </dgm:t>
    </dgm:pt>
    <dgm:pt modelId="{6C2B12BA-20CF-42DA-A996-1B4D82F90A16}" type="pres">
      <dgm:prSet presAssocID="{E0828166-8493-4DA2-A752-EFBBED17798B}" presName="Name0" presStyleCnt="0">
        <dgm:presLayoutVars>
          <dgm:chMax val="7"/>
          <dgm:chPref val="7"/>
          <dgm:dir/>
        </dgm:presLayoutVars>
      </dgm:prSet>
      <dgm:spPr/>
    </dgm:pt>
    <dgm:pt modelId="{D89EF6D1-894B-46D3-A460-E2F855987838}" type="pres">
      <dgm:prSet presAssocID="{E0828166-8493-4DA2-A752-EFBBED17798B}" presName="Name1" presStyleCnt="0"/>
      <dgm:spPr/>
    </dgm:pt>
    <dgm:pt modelId="{382CC303-53CD-4DB4-B1ED-9A43205B5B9A}" type="pres">
      <dgm:prSet presAssocID="{E0828166-8493-4DA2-A752-EFBBED17798B}" presName="cycle" presStyleCnt="0"/>
      <dgm:spPr/>
    </dgm:pt>
    <dgm:pt modelId="{03E8D3A4-98BF-4E01-8A95-B208C8C8872A}" type="pres">
      <dgm:prSet presAssocID="{E0828166-8493-4DA2-A752-EFBBED17798B}" presName="srcNode" presStyleLbl="node1" presStyleIdx="0" presStyleCnt="4"/>
      <dgm:spPr/>
    </dgm:pt>
    <dgm:pt modelId="{0788D941-EAA3-47A9-B6BA-F5F4102FD7A7}" type="pres">
      <dgm:prSet presAssocID="{E0828166-8493-4DA2-A752-EFBBED17798B}" presName="conn" presStyleLbl="parChTrans1D2" presStyleIdx="0" presStyleCnt="1"/>
      <dgm:spPr/>
    </dgm:pt>
    <dgm:pt modelId="{DB81C3A5-3123-49EB-8852-874F1EFD9EAB}" type="pres">
      <dgm:prSet presAssocID="{E0828166-8493-4DA2-A752-EFBBED17798B}" presName="extraNode" presStyleLbl="node1" presStyleIdx="0" presStyleCnt="4"/>
      <dgm:spPr/>
    </dgm:pt>
    <dgm:pt modelId="{941660C1-57F8-44D2-BA26-4AB0A24E8610}" type="pres">
      <dgm:prSet presAssocID="{E0828166-8493-4DA2-A752-EFBBED17798B}" presName="dstNode" presStyleLbl="node1" presStyleIdx="0" presStyleCnt="4"/>
      <dgm:spPr/>
    </dgm:pt>
    <dgm:pt modelId="{D7B4E7F4-492E-42FD-9505-F1BF85D6791D}" type="pres">
      <dgm:prSet presAssocID="{824220FB-430E-475C-A4EC-251D8BE07969}" presName="text_1" presStyleLbl="node1" presStyleIdx="0" presStyleCnt="4">
        <dgm:presLayoutVars>
          <dgm:bulletEnabled val="1"/>
        </dgm:presLayoutVars>
      </dgm:prSet>
      <dgm:spPr/>
    </dgm:pt>
    <dgm:pt modelId="{8068CC5F-E3A0-4B1F-A364-C316F7168C89}" type="pres">
      <dgm:prSet presAssocID="{824220FB-430E-475C-A4EC-251D8BE07969}" presName="accent_1" presStyleCnt="0"/>
      <dgm:spPr/>
    </dgm:pt>
    <dgm:pt modelId="{D1C2A082-6488-44BC-9E98-9BC98EBF97DF}" type="pres">
      <dgm:prSet presAssocID="{824220FB-430E-475C-A4EC-251D8BE07969}" presName="accentRepeatNode" presStyleLbl="solidFgAcc1" presStyleIdx="0" presStyleCnt="4"/>
      <dgm:spPr>
        <a:solidFill>
          <a:schemeClr val="accent1">
            <a:lumMod val="40000"/>
            <a:lumOff val="60000"/>
          </a:schemeClr>
        </a:solidFill>
      </dgm:spPr>
    </dgm:pt>
    <dgm:pt modelId="{EF12AE24-C49C-4250-8989-40CD7A55714B}" type="pres">
      <dgm:prSet presAssocID="{4D69EC8D-4845-4168-8C51-9BD5AFF17535}" presName="text_2" presStyleLbl="node1" presStyleIdx="1" presStyleCnt="4">
        <dgm:presLayoutVars>
          <dgm:bulletEnabled val="1"/>
        </dgm:presLayoutVars>
      </dgm:prSet>
      <dgm:spPr/>
    </dgm:pt>
    <dgm:pt modelId="{336469DE-A57E-4AA6-AA60-64597473B7E6}" type="pres">
      <dgm:prSet presAssocID="{4D69EC8D-4845-4168-8C51-9BD5AFF17535}" presName="accent_2" presStyleCnt="0"/>
      <dgm:spPr/>
    </dgm:pt>
    <dgm:pt modelId="{62C0C55A-864D-4EEF-B808-216B6ABC9988}" type="pres">
      <dgm:prSet presAssocID="{4D69EC8D-4845-4168-8C51-9BD5AFF17535}" presName="accentRepeatNode" presStyleLbl="solidFgAcc1" presStyleIdx="1" presStyleCnt="4"/>
      <dgm:spPr>
        <a:solidFill>
          <a:schemeClr val="accent1">
            <a:lumMod val="40000"/>
            <a:lumOff val="60000"/>
          </a:schemeClr>
        </a:solidFill>
      </dgm:spPr>
    </dgm:pt>
    <dgm:pt modelId="{64E3A360-671A-4B78-A1DA-FB2A1ACA3EAB}" type="pres">
      <dgm:prSet presAssocID="{3E98AF2B-387C-4D13-A3BA-C566032DE90A}" presName="text_3" presStyleLbl="node1" presStyleIdx="2" presStyleCnt="4">
        <dgm:presLayoutVars>
          <dgm:bulletEnabled val="1"/>
        </dgm:presLayoutVars>
      </dgm:prSet>
      <dgm:spPr/>
    </dgm:pt>
    <dgm:pt modelId="{2EDDCCB6-9916-4024-B43B-993B46A1CA50}" type="pres">
      <dgm:prSet presAssocID="{3E98AF2B-387C-4D13-A3BA-C566032DE90A}" presName="accent_3" presStyleCnt="0"/>
      <dgm:spPr/>
    </dgm:pt>
    <dgm:pt modelId="{FC8748ED-5E77-4888-8797-CDABAE78C1FB}" type="pres">
      <dgm:prSet presAssocID="{3E98AF2B-387C-4D13-A3BA-C566032DE90A}" presName="accentRepeatNode" presStyleLbl="solidFgAcc1" presStyleIdx="2" presStyleCnt="4"/>
      <dgm:spPr>
        <a:solidFill>
          <a:schemeClr val="accent1">
            <a:lumMod val="40000"/>
            <a:lumOff val="60000"/>
          </a:schemeClr>
        </a:solidFill>
      </dgm:spPr>
    </dgm:pt>
    <dgm:pt modelId="{8F00C43A-EA20-4E6C-AFAA-82F916B88348}" type="pres">
      <dgm:prSet presAssocID="{65442639-ED67-4D9A-A304-5A67286C6C37}" presName="text_4" presStyleLbl="node1" presStyleIdx="3" presStyleCnt="4">
        <dgm:presLayoutVars>
          <dgm:bulletEnabled val="1"/>
        </dgm:presLayoutVars>
      </dgm:prSet>
      <dgm:spPr/>
    </dgm:pt>
    <dgm:pt modelId="{3BC7457A-1E48-4478-A3AB-3D1F1781E56B}" type="pres">
      <dgm:prSet presAssocID="{65442639-ED67-4D9A-A304-5A67286C6C37}" presName="accent_4" presStyleCnt="0"/>
      <dgm:spPr/>
    </dgm:pt>
    <dgm:pt modelId="{297BC046-1DDF-4823-AEC0-5253AF00080E}" type="pres">
      <dgm:prSet presAssocID="{65442639-ED67-4D9A-A304-5A67286C6C37}" presName="accentRepeatNode" presStyleLbl="solidFgAcc1" presStyleIdx="3" presStyleCnt="4"/>
      <dgm:spPr>
        <a:solidFill>
          <a:schemeClr val="accent1">
            <a:lumMod val="40000"/>
            <a:lumOff val="60000"/>
          </a:schemeClr>
        </a:solidFill>
      </dgm:spPr>
    </dgm:pt>
  </dgm:ptLst>
  <dgm:cxnLst>
    <dgm:cxn modelId="{B0231B07-C1AC-405B-B769-E7645985544C}" type="presOf" srcId="{A95C5C92-1EEA-431E-A60E-7008CD07E584}" destId="{0788D941-EAA3-47A9-B6BA-F5F4102FD7A7}" srcOrd="0" destOrd="0" presId="urn:microsoft.com/office/officeart/2008/layout/VerticalCurvedList"/>
    <dgm:cxn modelId="{E1A3BF0B-2672-457D-B9B6-9A1E546022D9}" srcId="{E0828166-8493-4DA2-A752-EFBBED17798B}" destId="{4D69EC8D-4845-4168-8C51-9BD5AFF17535}" srcOrd="1" destOrd="0" parTransId="{4BBB815F-59E4-467C-BABF-56BA28819122}" sibTransId="{60808CA7-8D90-4A89-AF47-76775406CF06}"/>
    <dgm:cxn modelId="{81404F1F-9773-4457-BB4D-EED6B98D6CA7}" type="presOf" srcId="{E0828166-8493-4DA2-A752-EFBBED17798B}" destId="{6C2B12BA-20CF-42DA-A996-1B4D82F90A16}" srcOrd="0" destOrd="0" presId="urn:microsoft.com/office/officeart/2008/layout/VerticalCurvedList"/>
    <dgm:cxn modelId="{C9687E26-7B17-45A4-9DF4-443F04E126A1}" type="presOf" srcId="{4D69EC8D-4845-4168-8C51-9BD5AFF17535}" destId="{EF12AE24-C49C-4250-8989-40CD7A55714B}" srcOrd="0" destOrd="0" presId="urn:microsoft.com/office/officeart/2008/layout/VerticalCurvedList"/>
    <dgm:cxn modelId="{B3786135-42DB-41CF-97E6-7A72E42D8D11}" srcId="{E0828166-8493-4DA2-A752-EFBBED17798B}" destId="{824220FB-430E-475C-A4EC-251D8BE07969}" srcOrd="0" destOrd="0" parTransId="{E18165C0-F569-498E-AD33-9D2B2F593F68}" sibTransId="{A95C5C92-1EEA-431E-A60E-7008CD07E584}"/>
    <dgm:cxn modelId="{16531E47-DE12-45E1-9ABB-DF0170F2918B}" srcId="{E0828166-8493-4DA2-A752-EFBBED17798B}" destId="{65442639-ED67-4D9A-A304-5A67286C6C37}" srcOrd="3" destOrd="0" parTransId="{74C3F3BE-15A7-48ED-9662-95A2DD5ABA4B}" sibTransId="{4F03B4AA-F19B-421B-8339-27222C563A7D}"/>
    <dgm:cxn modelId="{D6CD6755-7B23-41F3-8490-B2E560AC2932}" type="presOf" srcId="{65442639-ED67-4D9A-A304-5A67286C6C37}" destId="{8F00C43A-EA20-4E6C-AFAA-82F916B88348}" srcOrd="0" destOrd="0" presId="urn:microsoft.com/office/officeart/2008/layout/VerticalCurvedList"/>
    <dgm:cxn modelId="{AA611BAA-6AEE-41A9-8308-6E5ECA7E15A9}" srcId="{E0828166-8493-4DA2-A752-EFBBED17798B}" destId="{3E98AF2B-387C-4D13-A3BA-C566032DE90A}" srcOrd="2" destOrd="0" parTransId="{616CF281-51FE-4786-8526-4697EA1F3055}" sibTransId="{B29C0B90-72EF-4C13-AC39-C07028C557AF}"/>
    <dgm:cxn modelId="{52D2CBD9-8532-4BA9-BE68-906D3A7064A5}" type="presOf" srcId="{3E98AF2B-387C-4D13-A3BA-C566032DE90A}" destId="{64E3A360-671A-4B78-A1DA-FB2A1ACA3EAB}" srcOrd="0" destOrd="0" presId="urn:microsoft.com/office/officeart/2008/layout/VerticalCurvedList"/>
    <dgm:cxn modelId="{2CC235DE-3255-4265-AD11-81A18AA3CC3B}" type="presOf" srcId="{824220FB-430E-475C-A4EC-251D8BE07969}" destId="{D7B4E7F4-492E-42FD-9505-F1BF85D6791D}" srcOrd="0" destOrd="0" presId="urn:microsoft.com/office/officeart/2008/layout/VerticalCurvedList"/>
    <dgm:cxn modelId="{5E2EBF15-6F8A-4E83-BA61-4441267D2A05}" type="presParOf" srcId="{6C2B12BA-20CF-42DA-A996-1B4D82F90A16}" destId="{D89EF6D1-894B-46D3-A460-E2F855987838}" srcOrd="0" destOrd="0" presId="urn:microsoft.com/office/officeart/2008/layout/VerticalCurvedList"/>
    <dgm:cxn modelId="{CF9B81CE-958C-469C-95A0-17ECC8293769}" type="presParOf" srcId="{D89EF6D1-894B-46D3-A460-E2F855987838}" destId="{382CC303-53CD-4DB4-B1ED-9A43205B5B9A}" srcOrd="0" destOrd="0" presId="urn:microsoft.com/office/officeart/2008/layout/VerticalCurvedList"/>
    <dgm:cxn modelId="{63C46842-D263-4FAB-9706-00B578F2034A}" type="presParOf" srcId="{382CC303-53CD-4DB4-B1ED-9A43205B5B9A}" destId="{03E8D3A4-98BF-4E01-8A95-B208C8C8872A}" srcOrd="0" destOrd="0" presId="urn:microsoft.com/office/officeart/2008/layout/VerticalCurvedList"/>
    <dgm:cxn modelId="{4FB2361E-6118-461C-A338-D64B0D875028}" type="presParOf" srcId="{382CC303-53CD-4DB4-B1ED-9A43205B5B9A}" destId="{0788D941-EAA3-47A9-B6BA-F5F4102FD7A7}" srcOrd="1" destOrd="0" presId="urn:microsoft.com/office/officeart/2008/layout/VerticalCurvedList"/>
    <dgm:cxn modelId="{07F6D20E-3B29-409A-850F-E5559233CBDD}" type="presParOf" srcId="{382CC303-53CD-4DB4-B1ED-9A43205B5B9A}" destId="{DB81C3A5-3123-49EB-8852-874F1EFD9EAB}" srcOrd="2" destOrd="0" presId="urn:microsoft.com/office/officeart/2008/layout/VerticalCurvedList"/>
    <dgm:cxn modelId="{ABEC2E66-63BE-4804-8675-1C043EB6BFF5}" type="presParOf" srcId="{382CC303-53CD-4DB4-B1ED-9A43205B5B9A}" destId="{941660C1-57F8-44D2-BA26-4AB0A24E8610}" srcOrd="3" destOrd="0" presId="urn:microsoft.com/office/officeart/2008/layout/VerticalCurvedList"/>
    <dgm:cxn modelId="{11E71996-5CD4-4F20-8DE2-3E441BEEDED9}" type="presParOf" srcId="{D89EF6D1-894B-46D3-A460-E2F855987838}" destId="{D7B4E7F4-492E-42FD-9505-F1BF85D6791D}" srcOrd="1" destOrd="0" presId="urn:microsoft.com/office/officeart/2008/layout/VerticalCurvedList"/>
    <dgm:cxn modelId="{AA9D4FAE-1069-449E-BA34-F3013C2B5B27}" type="presParOf" srcId="{D89EF6D1-894B-46D3-A460-E2F855987838}" destId="{8068CC5F-E3A0-4B1F-A364-C316F7168C89}" srcOrd="2" destOrd="0" presId="urn:microsoft.com/office/officeart/2008/layout/VerticalCurvedList"/>
    <dgm:cxn modelId="{103119A8-B0E1-407C-87A3-0494F81800F1}" type="presParOf" srcId="{8068CC5F-E3A0-4B1F-A364-C316F7168C89}" destId="{D1C2A082-6488-44BC-9E98-9BC98EBF97DF}" srcOrd="0" destOrd="0" presId="urn:microsoft.com/office/officeart/2008/layout/VerticalCurvedList"/>
    <dgm:cxn modelId="{8C8D5C1E-ED5A-43E6-A061-B2328E54656D}" type="presParOf" srcId="{D89EF6D1-894B-46D3-A460-E2F855987838}" destId="{EF12AE24-C49C-4250-8989-40CD7A55714B}" srcOrd="3" destOrd="0" presId="urn:microsoft.com/office/officeart/2008/layout/VerticalCurvedList"/>
    <dgm:cxn modelId="{A76A3550-3BA1-4083-8FAE-2F4927801E28}" type="presParOf" srcId="{D89EF6D1-894B-46D3-A460-E2F855987838}" destId="{336469DE-A57E-4AA6-AA60-64597473B7E6}" srcOrd="4" destOrd="0" presId="urn:microsoft.com/office/officeart/2008/layout/VerticalCurvedList"/>
    <dgm:cxn modelId="{19191571-FE95-41D1-A1A9-FF6194AE0B11}" type="presParOf" srcId="{336469DE-A57E-4AA6-AA60-64597473B7E6}" destId="{62C0C55A-864D-4EEF-B808-216B6ABC9988}" srcOrd="0" destOrd="0" presId="urn:microsoft.com/office/officeart/2008/layout/VerticalCurvedList"/>
    <dgm:cxn modelId="{9D06D404-0372-4035-B2D5-AF90E399802B}" type="presParOf" srcId="{D89EF6D1-894B-46D3-A460-E2F855987838}" destId="{64E3A360-671A-4B78-A1DA-FB2A1ACA3EAB}" srcOrd="5" destOrd="0" presId="urn:microsoft.com/office/officeart/2008/layout/VerticalCurvedList"/>
    <dgm:cxn modelId="{A3AD5F78-E097-4775-9D23-12A906DCCC31}" type="presParOf" srcId="{D89EF6D1-894B-46D3-A460-E2F855987838}" destId="{2EDDCCB6-9916-4024-B43B-993B46A1CA50}" srcOrd="6" destOrd="0" presId="urn:microsoft.com/office/officeart/2008/layout/VerticalCurvedList"/>
    <dgm:cxn modelId="{F951A292-FDC6-4931-9FA0-392FCFD0D1AB}" type="presParOf" srcId="{2EDDCCB6-9916-4024-B43B-993B46A1CA50}" destId="{FC8748ED-5E77-4888-8797-CDABAE78C1FB}" srcOrd="0" destOrd="0" presId="urn:microsoft.com/office/officeart/2008/layout/VerticalCurvedList"/>
    <dgm:cxn modelId="{E885FFD5-77AC-446A-9F21-5189D106D857}" type="presParOf" srcId="{D89EF6D1-894B-46D3-A460-E2F855987838}" destId="{8F00C43A-EA20-4E6C-AFAA-82F916B88348}" srcOrd="7" destOrd="0" presId="urn:microsoft.com/office/officeart/2008/layout/VerticalCurvedList"/>
    <dgm:cxn modelId="{4872C18D-B929-46CF-8603-AB61657F4F30}" type="presParOf" srcId="{D89EF6D1-894B-46D3-A460-E2F855987838}" destId="{3BC7457A-1E48-4478-A3AB-3D1F1781E56B}" srcOrd="8" destOrd="0" presId="urn:microsoft.com/office/officeart/2008/layout/VerticalCurvedList"/>
    <dgm:cxn modelId="{E5AA522E-7B71-4724-BB50-5A4CF4A56140}" type="presParOf" srcId="{3BC7457A-1E48-4478-A3AB-3D1F1781E56B}" destId="{297BC046-1DDF-4823-AEC0-5253AF00080E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788D941-EAA3-47A9-B6BA-F5F4102FD7A7}">
      <dsp:nvSpPr>
        <dsp:cNvPr id="0" name=""/>
        <dsp:cNvSpPr/>
      </dsp:nvSpPr>
      <dsp:spPr>
        <a:xfrm>
          <a:off x="-7354254" y="-1123988"/>
          <a:ext cx="8751400" cy="8751400"/>
        </a:xfrm>
        <a:prstGeom prst="blockArc">
          <a:avLst>
            <a:gd name="adj1" fmla="val 18900000"/>
            <a:gd name="adj2" fmla="val 2700000"/>
            <a:gd name="adj3" fmla="val 247"/>
          </a:avLst>
        </a:prstGeom>
        <a:noFill/>
        <a:ln w="9525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7B4E7F4-492E-42FD-9505-F1BF85D6791D}">
      <dsp:nvSpPr>
        <dsp:cNvPr id="0" name=""/>
        <dsp:cNvSpPr/>
      </dsp:nvSpPr>
      <dsp:spPr>
        <a:xfrm>
          <a:off x="730919" y="499983"/>
          <a:ext cx="9614765" cy="1000486"/>
        </a:xfrm>
        <a:prstGeom prst="rect">
          <a:avLst/>
        </a:prstGeom>
        <a:solidFill>
          <a:srgbClr val="0C3C76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94136" tIns="101600" rIns="101600" bIns="1016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b="1" kern="1200" dirty="0" err="1">
              <a:latin typeface="+mj-lt"/>
              <a:cs typeface="Times New Roman" panose="02020603050405020304" pitchFamily="18" charset="0"/>
            </a:rPr>
            <a:t>Contexte</a:t>
          </a:r>
          <a:r>
            <a:rPr lang="en-US" sz="4000" b="1" kern="1200" dirty="0">
              <a:latin typeface="+mj-lt"/>
              <a:cs typeface="Times New Roman" panose="02020603050405020304" pitchFamily="18" charset="0"/>
            </a:rPr>
            <a:t> du </a:t>
          </a:r>
          <a:r>
            <a:rPr lang="en-US" sz="4000" b="1" kern="1200" dirty="0" err="1">
              <a:latin typeface="+mj-lt"/>
              <a:cs typeface="Times New Roman" panose="02020603050405020304" pitchFamily="18" charset="0"/>
            </a:rPr>
            <a:t>projet</a:t>
          </a:r>
          <a:endParaRPr lang="fr-FR" sz="4000" b="1" kern="1200" dirty="0">
            <a:latin typeface="+mj-lt"/>
          </a:endParaRPr>
        </a:p>
      </dsp:txBody>
      <dsp:txXfrm>
        <a:off x="730919" y="499983"/>
        <a:ext cx="9614765" cy="1000486"/>
      </dsp:txXfrm>
    </dsp:sp>
    <dsp:sp modelId="{D1C2A082-6488-44BC-9E98-9BC98EBF97DF}">
      <dsp:nvSpPr>
        <dsp:cNvPr id="0" name=""/>
        <dsp:cNvSpPr/>
      </dsp:nvSpPr>
      <dsp:spPr>
        <a:xfrm>
          <a:off x="105615" y="374922"/>
          <a:ext cx="1250608" cy="1250608"/>
        </a:xfrm>
        <a:prstGeom prst="ellipse">
          <a:avLst/>
        </a:prstGeom>
        <a:solidFill>
          <a:schemeClr val="accent1">
            <a:lumMod val="40000"/>
            <a:lumOff val="60000"/>
          </a:schemeClr>
        </a:soli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F12AE24-C49C-4250-8989-40CD7A55714B}">
      <dsp:nvSpPr>
        <dsp:cNvPr id="0" name=""/>
        <dsp:cNvSpPr/>
      </dsp:nvSpPr>
      <dsp:spPr>
        <a:xfrm>
          <a:off x="1304521" y="2000973"/>
          <a:ext cx="9041164" cy="1000486"/>
        </a:xfrm>
        <a:prstGeom prst="rect">
          <a:avLst/>
        </a:prstGeom>
        <a:solidFill>
          <a:srgbClr val="0C3C76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94136" tIns="101600" rIns="101600" bIns="1016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b="1" kern="1200" dirty="0" err="1">
              <a:solidFill>
                <a:schemeClr val="bg1"/>
              </a:solidFill>
              <a:latin typeface="+mj-lt"/>
            </a:rPr>
            <a:t>Etape</a:t>
          </a:r>
          <a:r>
            <a:rPr lang="en-US" sz="4000" b="1" kern="1200" dirty="0">
              <a:solidFill>
                <a:schemeClr val="bg1"/>
              </a:solidFill>
              <a:latin typeface="+mj-lt"/>
            </a:rPr>
            <a:t> de mise en place du SD-WAN</a:t>
          </a:r>
          <a:endParaRPr lang="fr-FR" sz="4000" b="1" kern="1200" dirty="0">
            <a:latin typeface="+mj-lt"/>
          </a:endParaRPr>
        </a:p>
      </dsp:txBody>
      <dsp:txXfrm>
        <a:off x="1304521" y="2000973"/>
        <a:ext cx="9041164" cy="1000486"/>
      </dsp:txXfrm>
    </dsp:sp>
    <dsp:sp modelId="{62C0C55A-864D-4EEF-B808-216B6ABC9988}">
      <dsp:nvSpPr>
        <dsp:cNvPr id="0" name=""/>
        <dsp:cNvSpPr/>
      </dsp:nvSpPr>
      <dsp:spPr>
        <a:xfrm>
          <a:off x="679217" y="1875912"/>
          <a:ext cx="1250608" cy="1250608"/>
        </a:xfrm>
        <a:prstGeom prst="ellipse">
          <a:avLst/>
        </a:prstGeom>
        <a:solidFill>
          <a:schemeClr val="accent1">
            <a:lumMod val="40000"/>
            <a:lumOff val="60000"/>
          </a:schemeClr>
        </a:soli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4E3A360-671A-4B78-A1DA-FB2A1ACA3EAB}">
      <dsp:nvSpPr>
        <dsp:cNvPr id="0" name=""/>
        <dsp:cNvSpPr/>
      </dsp:nvSpPr>
      <dsp:spPr>
        <a:xfrm>
          <a:off x="1304521" y="3501963"/>
          <a:ext cx="9041164" cy="1000486"/>
        </a:xfrm>
        <a:prstGeom prst="rect">
          <a:avLst/>
        </a:prstGeom>
        <a:solidFill>
          <a:srgbClr val="0C3C76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94136" tIns="101600" rIns="101600" bIns="1016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b="1" kern="1200" dirty="0">
              <a:latin typeface="+mj-lt"/>
              <a:cs typeface="Times New Roman" panose="02020603050405020304" pitchFamily="18" charset="0"/>
            </a:rPr>
            <a:t>Solutions et outils de réalisation </a:t>
          </a:r>
          <a:endParaRPr lang="fr-FR" sz="4000" b="1" kern="1200" dirty="0">
            <a:latin typeface="+mj-lt"/>
          </a:endParaRPr>
        </a:p>
      </dsp:txBody>
      <dsp:txXfrm>
        <a:off x="1304521" y="3501963"/>
        <a:ext cx="9041164" cy="1000486"/>
      </dsp:txXfrm>
    </dsp:sp>
    <dsp:sp modelId="{FC8748ED-5E77-4888-8797-CDABAE78C1FB}">
      <dsp:nvSpPr>
        <dsp:cNvPr id="0" name=""/>
        <dsp:cNvSpPr/>
      </dsp:nvSpPr>
      <dsp:spPr>
        <a:xfrm>
          <a:off x="679217" y="3376902"/>
          <a:ext cx="1250608" cy="1250608"/>
        </a:xfrm>
        <a:prstGeom prst="ellipse">
          <a:avLst/>
        </a:prstGeom>
        <a:solidFill>
          <a:schemeClr val="accent1">
            <a:lumMod val="40000"/>
            <a:lumOff val="60000"/>
          </a:schemeClr>
        </a:soli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00C43A-EA20-4E6C-AFAA-82F916B88348}">
      <dsp:nvSpPr>
        <dsp:cNvPr id="0" name=""/>
        <dsp:cNvSpPr/>
      </dsp:nvSpPr>
      <dsp:spPr>
        <a:xfrm>
          <a:off x="730919" y="5002953"/>
          <a:ext cx="9614765" cy="1000486"/>
        </a:xfrm>
        <a:prstGeom prst="rect">
          <a:avLst/>
        </a:prstGeom>
        <a:solidFill>
          <a:srgbClr val="0C3C76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94136" tIns="101600" rIns="101600" bIns="1016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b="1" kern="1200" dirty="0">
              <a:latin typeface="+mj-lt"/>
              <a:cs typeface="Times New Roman" panose="02020603050405020304" pitchFamily="18" charset="0"/>
            </a:rPr>
            <a:t>Conclusion</a:t>
          </a:r>
          <a:endParaRPr lang="fr-FR" sz="4000" b="1" kern="1200" dirty="0">
            <a:latin typeface="+mj-lt"/>
          </a:endParaRPr>
        </a:p>
      </dsp:txBody>
      <dsp:txXfrm>
        <a:off x="730919" y="5002953"/>
        <a:ext cx="9614765" cy="1000486"/>
      </dsp:txXfrm>
    </dsp:sp>
    <dsp:sp modelId="{297BC046-1DDF-4823-AEC0-5253AF00080E}">
      <dsp:nvSpPr>
        <dsp:cNvPr id="0" name=""/>
        <dsp:cNvSpPr/>
      </dsp:nvSpPr>
      <dsp:spPr>
        <a:xfrm>
          <a:off x="105615" y="4877892"/>
          <a:ext cx="1250608" cy="1250608"/>
        </a:xfrm>
        <a:prstGeom prst="ellipse">
          <a:avLst/>
        </a:prstGeom>
        <a:solidFill>
          <a:schemeClr val="accent1">
            <a:lumMod val="40000"/>
            <a:lumOff val="60000"/>
          </a:schemeClr>
        </a:soli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M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225939-E1DA-43DE-B90A-D23B44AB6210}" type="datetimeFigureOut">
              <a:rPr lang="fr-MA" smtClean="0"/>
              <a:t>16/05/2025</a:t>
            </a:fld>
            <a:endParaRPr lang="fr-M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M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M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M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B43B22-F34F-44BE-8E46-DA88328CDF4B}" type="slidenum">
              <a:rPr lang="fr-MA" smtClean="0"/>
              <a:t>‹N°›</a:t>
            </a:fld>
            <a:endParaRPr lang="fr-MA"/>
          </a:p>
        </p:txBody>
      </p:sp>
    </p:spTree>
    <p:extLst>
      <p:ext uri="{BB962C8B-B14F-4D97-AF65-F5344CB8AC3E}">
        <p14:creationId xmlns:p14="http://schemas.microsoft.com/office/powerpoint/2010/main" val="31277116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B43B22-F34F-44BE-8E46-DA88328CDF4B}" type="slidenum">
              <a:rPr lang="fr-MA" smtClean="0"/>
              <a:t>2</a:t>
            </a:fld>
            <a:endParaRPr lang="fr-MA"/>
          </a:p>
        </p:txBody>
      </p:sp>
    </p:spTree>
    <p:extLst>
      <p:ext uri="{BB962C8B-B14F-4D97-AF65-F5344CB8AC3E}">
        <p14:creationId xmlns:p14="http://schemas.microsoft.com/office/powerpoint/2010/main" val="3047121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B43B22-F34F-44BE-8E46-DA88328CDF4B}" type="slidenum">
              <a:rPr lang="fr-MA" smtClean="0"/>
              <a:t>11</a:t>
            </a:fld>
            <a:endParaRPr lang="fr-MA"/>
          </a:p>
        </p:txBody>
      </p:sp>
    </p:spTree>
    <p:extLst>
      <p:ext uri="{BB962C8B-B14F-4D97-AF65-F5344CB8AC3E}">
        <p14:creationId xmlns:p14="http://schemas.microsoft.com/office/powerpoint/2010/main" val="12183618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B43B22-F34F-44BE-8E46-DA88328CDF4B}" type="slidenum">
              <a:rPr lang="fr-MA" smtClean="0"/>
              <a:t>12</a:t>
            </a:fld>
            <a:endParaRPr lang="fr-MA"/>
          </a:p>
        </p:txBody>
      </p:sp>
    </p:spTree>
    <p:extLst>
      <p:ext uri="{BB962C8B-B14F-4D97-AF65-F5344CB8AC3E}">
        <p14:creationId xmlns:p14="http://schemas.microsoft.com/office/powerpoint/2010/main" val="26853625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E7EAFA-659D-24EB-28CE-ABE3006A9B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0FEBF055-894D-1BF4-6A87-B5BC0F896B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EE3FCF5D-43AD-27F4-C1B8-406CAD5F5D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936A3F2-BAC0-CC98-865D-A4DAE1046CA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B43B22-F34F-44BE-8E46-DA88328CDF4B}" type="slidenum">
              <a:rPr lang="fr-MA" smtClean="0"/>
              <a:t>13</a:t>
            </a:fld>
            <a:endParaRPr lang="fr-MA"/>
          </a:p>
        </p:txBody>
      </p:sp>
    </p:spTree>
    <p:extLst>
      <p:ext uri="{BB962C8B-B14F-4D97-AF65-F5344CB8AC3E}">
        <p14:creationId xmlns:p14="http://schemas.microsoft.com/office/powerpoint/2010/main" val="37516416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5C73B9-0B27-25EC-1DAA-34F8DFE0A9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138D4143-59B8-1825-12BE-6F9A413D3A2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D04F62DA-2C8E-1CB1-030B-C6D0364CDA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CA35AAB-5E84-4D32-7083-149117BAEE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B43B22-F34F-44BE-8E46-DA88328CDF4B}" type="slidenum">
              <a:rPr lang="fr-MA" smtClean="0"/>
              <a:t>14</a:t>
            </a:fld>
            <a:endParaRPr lang="fr-MA"/>
          </a:p>
        </p:txBody>
      </p:sp>
    </p:spTree>
    <p:extLst>
      <p:ext uri="{BB962C8B-B14F-4D97-AF65-F5344CB8AC3E}">
        <p14:creationId xmlns:p14="http://schemas.microsoft.com/office/powerpoint/2010/main" val="13151232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23768E-7B1E-7471-70A4-EE6828A80D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C5BE69D2-29ED-4B44-D64B-6D40C207D5D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AFBC473D-682A-B528-6DEC-5EF6772E9F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854CD5B-1E62-19D9-DC44-2A020209F51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B43B22-F34F-44BE-8E46-DA88328CDF4B}" type="slidenum">
              <a:rPr lang="fr-MA" smtClean="0"/>
              <a:t>15</a:t>
            </a:fld>
            <a:endParaRPr lang="fr-MA"/>
          </a:p>
        </p:txBody>
      </p:sp>
    </p:spTree>
    <p:extLst>
      <p:ext uri="{BB962C8B-B14F-4D97-AF65-F5344CB8AC3E}">
        <p14:creationId xmlns:p14="http://schemas.microsoft.com/office/powerpoint/2010/main" val="12308986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B43B22-F34F-44BE-8E46-DA88328CDF4B}" type="slidenum">
              <a:rPr lang="fr-MA" smtClean="0"/>
              <a:t>17</a:t>
            </a:fld>
            <a:endParaRPr lang="fr-MA"/>
          </a:p>
        </p:txBody>
      </p:sp>
    </p:spTree>
    <p:extLst>
      <p:ext uri="{BB962C8B-B14F-4D97-AF65-F5344CB8AC3E}">
        <p14:creationId xmlns:p14="http://schemas.microsoft.com/office/powerpoint/2010/main" val="28711011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B43B22-F34F-44BE-8E46-DA88328CDF4B}" type="slidenum">
              <a:rPr lang="fr-MA" smtClean="0"/>
              <a:t>18</a:t>
            </a:fld>
            <a:endParaRPr lang="fr-MA"/>
          </a:p>
        </p:txBody>
      </p:sp>
    </p:spTree>
    <p:extLst>
      <p:ext uri="{BB962C8B-B14F-4D97-AF65-F5344CB8AC3E}">
        <p14:creationId xmlns:p14="http://schemas.microsoft.com/office/powerpoint/2010/main" val="28855747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B43B22-F34F-44BE-8E46-DA88328CDF4B}" type="slidenum">
              <a:rPr lang="fr-MA" smtClean="0"/>
              <a:t>19</a:t>
            </a:fld>
            <a:endParaRPr lang="fr-MA"/>
          </a:p>
        </p:txBody>
      </p:sp>
    </p:spTree>
    <p:extLst>
      <p:ext uri="{BB962C8B-B14F-4D97-AF65-F5344CB8AC3E}">
        <p14:creationId xmlns:p14="http://schemas.microsoft.com/office/powerpoint/2010/main" val="6611300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B43B22-F34F-44BE-8E46-DA88328CDF4B}" type="slidenum">
              <a:rPr lang="fr-MA" smtClean="0"/>
              <a:t>20</a:t>
            </a:fld>
            <a:endParaRPr lang="fr-MA"/>
          </a:p>
        </p:txBody>
      </p:sp>
    </p:spTree>
    <p:extLst>
      <p:ext uri="{BB962C8B-B14F-4D97-AF65-F5344CB8AC3E}">
        <p14:creationId xmlns:p14="http://schemas.microsoft.com/office/powerpoint/2010/main" val="6769116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B43B22-F34F-44BE-8E46-DA88328CDF4B}" type="slidenum">
              <a:rPr lang="fr-MA" smtClean="0"/>
              <a:t>21</a:t>
            </a:fld>
            <a:endParaRPr lang="fr-MA"/>
          </a:p>
        </p:txBody>
      </p:sp>
    </p:spTree>
    <p:extLst>
      <p:ext uri="{BB962C8B-B14F-4D97-AF65-F5344CB8AC3E}">
        <p14:creationId xmlns:p14="http://schemas.microsoft.com/office/powerpoint/2010/main" val="7808766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="1" dirty="0"/>
              <a:t>Introduction</a:t>
            </a:r>
            <a:r>
              <a:rPr lang="fr-FR" dirty="0"/>
              <a:t> Bonjour à tous, aujourd’hui nous allons aborder une transformation clé des réseaux d’entreprise : le passage de </a:t>
            </a:r>
            <a:r>
              <a:rPr lang="fr-FR" b="1" dirty="0"/>
              <a:t>MPLS</a:t>
            </a:r>
            <a:r>
              <a:rPr lang="fr-FR" dirty="0"/>
              <a:t> à </a:t>
            </a:r>
            <a:r>
              <a:rPr lang="fr-FR" b="1" dirty="0"/>
              <a:t>SD-WAN</a:t>
            </a:r>
            <a:r>
              <a:rPr lang="fr-FR" dirty="0"/>
              <a:t>. Nous verrons pourquoi MPLS atteint ses limites, comment SD-WAN révolutionne la connectivité et pourquoi </a:t>
            </a:r>
            <a:r>
              <a:rPr lang="fr-FR" b="1" dirty="0"/>
              <a:t>Fortinet Secure SD-WAN</a:t>
            </a:r>
            <a:r>
              <a:rPr lang="fr-FR" dirty="0"/>
              <a:t> est la solution idéale pour allier </a:t>
            </a:r>
            <a:r>
              <a:rPr lang="fr-FR" b="1" dirty="0"/>
              <a:t>performance et sécurité</a:t>
            </a:r>
            <a:r>
              <a:rPr lang="fr-FR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B43B22-F34F-44BE-8E46-DA88328CDF4B}" type="slidenum">
              <a:rPr lang="fr-MA" smtClean="0"/>
              <a:t>3</a:t>
            </a:fld>
            <a:endParaRPr lang="fr-MA"/>
          </a:p>
        </p:txBody>
      </p:sp>
    </p:spTree>
    <p:extLst>
      <p:ext uri="{BB962C8B-B14F-4D97-AF65-F5344CB8AC3E}">
        <p14:creationId xmlns:p14="http://schemas.microsoft.com/office/powerpoint/2010/main" val="69247388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B43B22-F34F-44BE-8E46-DA88328CDF4B}" type="slidenum">
              <a:rPr lang="fr-MA" smtClean="0"/>
              <a:t>22</a:t>
            </a:fld>
            <a:endParaRPr lang="fr-MA"/>
          </a:p>
        </p:txBody>
      </p:sp>
    </p:spTree>
    <p:extLst>
      <p:ext uri="{BB962C8B-B14F-4D97-AF65-F5344CB8AC3E}">
        <p14:creationId xmlns:p14="http://schemas.microsoft.com/office/powerpoint/2010/main" val="290297649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B43B22-F34F-44BE-8E46-DA88328CDF4B}" type="slidenum">
              <a:rPr lang="fr-MA" smtClean="0"/>
              <a:t>23</a:t>
            </a:fld>
            <a:endParaRPr lang="fr-MA"/>
          </a:p>
        </p:txBody>
      </p:sp>
    </p:spTree>
    <p:extLst>
      <p:ext uri="{BB962C8B-B14F-4D97-AF65-F5344CB8AC3E}">
        <p14:creationId xmlns:p14="http://schemas.microsoft.com/office/powerpoint/2010/main" val="34086320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B43B22-F34F-44BE-8E46-DA88328CDF4B}" type="slidenum">
              <a:rPr lang="fr-MA" smtClean="0"/>
              <a:t>25</a:t>
            </a:fld>
            <a:endParaRPr lang="fr-MA"/>
          </a:p>
        </p:txBody>
      </p:sp>
    </p:spTree>
    <p:extLst>
      <p:ext uri="{BB962C8B-B14F-4D97-AF65-F5344CB8AC3E}">
        <p14:creationId xmlns:p14="http://schemas.microsoft.com/office/powerpoint/2010/main" val="41967899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MPLS a longtemps été la référence pour interconnecter les sites distants, mais il présente plusieurs </a:t>
            </a:r>
            <a:r>
              <a:rPr lang="fr-FR" b="1" dirty="0"/>
              <a:t>limitations majeures</a:t>
            </a:r>
            <a:r>
              <a:rPr lang="fr-FR" dirty="0"/>
              <a:t> :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B43B22-F34F-44BE-8E46-DA88328CDF4B}" type="slidenum">
              <a:rPr lang="fr-MA" smtClean="0"/>
              <a:t>4</a:t>
            </a:fld>
            <a:endParaRPr lang="fr-MA"/>
          </a:p>
        </p:txBody>
      </p:sp>
    </p:spTree>
    <p:extLst>
      <p:ext uri="{BB962C8B-B14F-4D97-AF65-F5344CB8AC3E}">
        <p14:creationId xmlns:p14="http://schemas.microsoft.com/office/powerpoint/2010/main" val="40044851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B43B22-F34F-44BE-8E46-DA88328CDF4B}" type="slidenum">
              <a:rPr lang="fr-MA" smtClean="0"/>
              <a:t>5</a:t>
            </a:fld>
            <a:endParaRPr lang="fr-MA"/>
          </a:p>
        </p:txBody>
      </p:sp>
    </p:spTree>
    <p:extLst>
      <p:ext uri="{BB962C8B-B14F-4D97-AF65-F5344CB8AC3E}">
        <p14:creationId xmlns:p14="http://schemas.microsoft.com/office/powerpoint/2010/main" val="8801479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B43B22-F34F-44BE-8E46-DA88328CDF4B}" type="slidenum">
              <a:rPr lang="fr-MA" smtClean="0"/>
              <a:t>6</a:t>
            </a:fld>
            <a:endParaRPr lang="fr-MA"/>
          </a:p>
        </p:txBody>
      </p:sp>
    </p:spTree>
    <p:extLst>
      <p:ext uri="{BB962C8B-B14F-4D97-AF65-F5344CB8AC3E}">
        <p14:creationId xmlns:p14="http://schemas.microsoft.com/office/powerpoint/2010/main" val="20045478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4B218C-1563-21F3-606B-FB0E1667C4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B089B952-A8F9-771F-3153-489BDC8F8D9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0FF00DA2-D374-BB3E-B94E-D0F5F63926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fr-FR" b="1" dirty="0"/>
              <a:t>Firewall de nouvelle génération (NGFW)</a:t>
            </a:r>
            <a:r>
              <a:rPr lang="fr-FR" dirty="0"/>
              <a:t> avec inspection approfondie des paquets (DPI) pour protéger contre les menaces avancées.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b="1" dirty="0"/>
              <a:t>Système de prévention des intrusions (IPS)</a:t>
            </a:r>
            <a:r>
              <a:rPr lang="fr-FR" dirty="0"/>
              <a:t>, filtrage web, et détection des malwares.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b="1" dirty="0"/>
              <a:t>VPN SSL et </a:t>
            </a:r>
            <a:r>
              <a:rPr lang="fr-FR" b="1" dirty="0" err="1"/>
              <a:t>IPSec</a:t>
            </a:r>
            <a:r>
              <a:rPr lang="fr-FR" dirty="0"/>
              <a:t> intégrés pour sécuriser les connexions entre les sites distants.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b="1" dirty="0"/>
              <a:t>Contrôle d'accès basé sur l'identité</a:t>
            </a:r>
            <a:r>
              <a:rPr lang="fr-FR" dirty="0"/>
              <a:t> et </a:t>
            </a:r>
            <a:r>
              <a:rPr lang="fr-FR" b="1" dirty="0"/>
              <a:t>fonctionnalités </a:t>
            </a:r>
            <a:r>
              <a:rPr lang="fr-FR" b="1" dirty="0" err="1"/>
              <a:t>Zero</a:t>
            </a:r>
            <a:r>
              <a:rPr lang="fr-FR" b="1" dirty="0"/>
              <a:t> Trust</a:t>
            </a:r>
            <a:r>
              <a:rPr lang="fr-FR" dirty="0"/>
              <a:t> pour la segmentation du réseau.</a:t>
            </a:r>
          </a:p>
          <a:p>
            <a:r>
              <a:rPr lang="fr-FR" dirty="0"/>
              <a:t>Cela permet à Fortinet de fournir une solution </a:t>
            </a:r>
            <a:r>
              <a:rPr lang="fr-FR" b="1" dirty="0"/>
              <a:t>SD-WAN hautement sécurisée</a:t>
            </a:r>
            <a:r>
              <a:rPr lang="fr-FR" dirty="0"/>
              <a:t>, avec une </a:t>
            </a:r>
            <a:r>
              <a:rPr lang="fr-FR" b="1" dirty="0"/>
              <a:t>visibilité complète</a:t>
            </a:r>
            <a:r>
              <a:rPr lang="fr-FR" dirty="0"/>
              <a:t> et une </a:t>
            </a:r>
            <a:r>
              <a:rPr lang="fr-FR" b="1" dirty="0"/>
              <a:t>protection contre les cyberattaques</a:t>
            </a:r>
            <a:r>
              <a:rPr lang="fr-FR" dirty="0"/>
              <a:t>, ce qui n’est pas toujours le cas avec des solutions comme Meraki, qui offrent des fonctionnalités de sécurité de base.</a:t>
            </a:r>
          </a:p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7179602-3007-6401-DF76-93CF7643DE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B43B22-F34F-44BE-8E46-DA88328CDF4B}" type="slidenum">
              <a:rPr lang="fr-MA" smtClean="0"/>
              <a:t>7</a:t>
            </a:fld>
            <a:endParaRPr lang="fr-MA"/>
          </a:p>
        </p:txBody>
      </p:sp>
    </p:spTree>
    <p:extLst>
      <p:ext uri="{BB962C8B-B14F-4D97-AF65-F5344CB8AC3E}">
        <p14:creationId xmlns:p14="http://schemas.microsoft.com/office/powerpoint/2010/main" val="11349854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7472A0-B515-F572-340F-5F553C8C92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BAC88AC8-DF12-8F9F-B773-197D14B858D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29ECCED3-DC58-EAE0-1A78-DE526E595F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F5E07D7-45D5-2DD1-927D-21B19D314CF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B43B22-F34F-44BE-8E46-DA88328CDF4B}" type="slidenum">
              <a:rPr lang="fr-MA" smtClean="0"/>
              <a:t>8</a:t>
            </a:fld>
            <a:endParaRPr lang="fr-MA"/>
          </a:p>
        </p:txBody>
      </p:sp>
    </p:spTree>
    <p:extLst>
      <p:ext uri="{BB962C8B-B14F-4D97-AF65-F5344CB8AC3E}">
        <p14:creationId xmlns:p14="http://schemas.microsoft.com/office/powerpoint/2010/main" val="11564329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B43B22-F34F-44BE-8E46-DA88328CDF4B}" type="slidenum">
              <a:rPr lang="fr-MA" smtClean="0"/>
              <a:t>9</a:t>
            </a:fld>
            <a:endParaRPr lang="fr-MA"/>
          </a:p>
        </p:txBody>
      </p:sp>
    </p:spTree>
    <p:extLst>
      <p:ext uri="{BB962C8B-B14F-4D97-AF65-F5344CB8AC3E}">
        <p14:creationId xmlns:p14="http://schemas.microsoft.com/office/powerpoint/2010/main" val="20560618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B43B22-F34F-44BE-8E46-DA88328CDF4B}" type="slidenum">
              <a:rPr lang="fr-MA" smtClean="0"/>
              <a:t>10</a:t>
            </a:fld>
            <a:endParaRPr lang="fr-MA"/>
          </a:p>
        </p:txBody>
      </p:sp>
    </p:spTree>
    <p:extLst>
      <p:ext uri="{BB962C8B-B14F-4D97-AF65-F5344CB8AC3E}">
        <p14:creationId xmlns:p14="http://schemas.microsoft.com/office/powerpoint/2010/main" val="36907858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55ADA7-0504-4420-9560-37480552AD0E}" type="datetime1">
              <a:rPr lang="en-US" smtClean="0"/>
              <a:t>5/16/2025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AF744-F11F-4F5F-8526-3E5BE96CFD17}" type="datetime1">
              <a:rPr lang="en-US" smtClean="0"/>
              <a:t>5/16/2025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9698D1-EA9B-4959-B47D-EFD357CEC168}" type="datetime1">
              <a:rPr lang="en-US" smtClean="0"/>
              <a:t>5/16/2025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5F3F4A-A0F7-4657-9BC6-24C42030B476}" type="datetime1">
              <a:rPr lang="en-US" smtClean="0"/>
              <a:t>5/16/2025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3DA4C-0E49-44EE-B6D4-7D3A137F62FF}" type="datetime1">
              <a:rPr lang="en-US" smtClean="0"/>
              <a:t>5/16/2025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D2AC3-E5B6-4314-9D84-39D6C3B7D446}" type="datetime1">
              <a:rPr lang="en-US" smtClean="0"/>
              <a:t>5/16/2025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7CD82-0850-452A-A6BF-4876327C5DC7}" type="datetime1">
              <a:rPr lang="en-US" smtClean="0"/>
              <a:t>5/16/2025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0308E-0684-4F81-B5E3-000569D8DBD0}" type="datetime1">
              <a:rPr lang="en-US" smtClean="0"/>
              <a:t>5/16/2025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E555D2-7ED5-464D-AC94-3F09AB365DE7}" type="datetime1">
              <a:rPr lang="en-US" smtClean="0"/>
              <a:t>5/16/2025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9273C-23AB-4B86-A191-2FDB3A79479D}" type="datetime1">
              <a:rPr lang="en-US" smtClean="0"/>
              <a:t>5/16/2025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1A4F7-8E0C-403D-BCC3-247294174C6C}" type="datetime1">
              <a:rPr lang="en-US" smtClean="0"/>
              <a:t>5/16/2025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01EAE4-9413-47A8-8EB0-B97D6398840D}" type="datetime1">
              <a:rPr lang="en-US" smtClean="0"/>
              <a:t>5/16/2025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e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jpe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5" Type="http://schemas.openxmlformats.org/officeDocument/2006/relationships/image" Target="../media/image50.png"/><Relationship Id="rId10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jpe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Image 29">
            <a:extLst>
              <a:ext uri="{FF2B5EF4-FFF2-40B4-BE49-F238E27FC236}">
                <a16:creationId xmlns:a16="http://schemas.microsoft.com/office/drawing/2014/main" id="{F923E2BC-A56C-44AE-9238-D4CCB8986F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652483"/>
            <a:ext cx="2779245" cy="1561108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989D742F-76F9-4F10-B67B-E13F658403A4}"/>
              </a:ext>
            </a:extLst>
          </p:cNvPr>
          <p:cNvSpPr txBox="1"/>
          <p:nvPr/>
        </p:nvSpPr>
        <p:spPr>
          <a:xfrm>
            <a:off x="5173788" y="417374"/>
            <a:ext cx="785266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Royaume du Maroc</a:t>
            </a:r>
          </a:p>
          <a:p>
            <a:pPr algn="ctr"/>
            <a:r>
              <a:rPr lang="fr-FR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Université Abdelmalek Essaâdi – Tanger</a:t>
            </a:r>
          </a:p>
          <a:p>
            <a:pPr algn="ctr"/>
            <a:r>
              <a:rPr lang="fr-FR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ÉCOLE NATIONALE DES SCIENCES APPLIQUÉES DE TANGER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32F4B543-E56C-4731-8032-B2F683C16736}"/>
              </a:ext>
            </a:extLst>
          </p:cNvPr>
          <p:cNvSpPr txBox="1"/>
          <p:nvPr/>
        </p:nvSpPr>
        <p:spPr>
          <a:xfrm>
            <a:off x="6702708" y="9680257"/>
            <a:ext cx="495589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Année universitaire: 2024/2025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26B6800-EE18-AAD5-4252-A4FA6F56AF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73400" y="142827"/>
            <a:ext cx="2247900" cy="224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B314EE03-9BE6-1404-5ED1-80E4C995DABD}"/>
              </a:ext>
            </a:extLst>
          </p:cNvPr>
          <p:cNvSpPr txBox="1"/>
          <p:nvPr/>
        </p:nvSpPr>
        <p:spPr>
          <a:xfrm>
            <a:off x="2571749" y="4335850"/>
            <a:ext cx="1333499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800" b="1" dirty="0"/>
              <a:t>Sécurisation et Optimisation du Réseau : </a:t>
            </a:r>
          </a:p>
          <a:p>
            <a:pPr algn="ctr"/>
            <a:endParaRPr lang="fr-FR" sz="4800" dirty="0"/>
          </a:p>
          <a:p>
            <a:pPr algn="ctr"/>
            <a:r>
              <a:rPr lang="fr-FR" sz="4800" dirty="0"/>
              <a:t>Mise en Place d’une Architecture SD-WAN Avancée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FFF0FC74-6C29-2F2C-E065-1C94569D0F18}"/>
              </a:ext>
            </a:extLst>
          </p:cNvPr>
          <p:cNvSpPr txBox="1"/>
          <p:nvPr/>
        </p:nvSpPr>
        <p:spPr>
          <a:xfrm>
            <a:off x="13563600" y="8118889"/>
            <a:ext cx="5935189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Présenté par : </a:t>
            </a:r>
          </a:p>
          <a:p>
            <a:r>
              <a:rPr lang="fr-FR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ZEMRAG Salma</a:t>
            </a:r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6CC7A954-FAF7-E2E1-232F-AC96A188DEEF}"/>
              </a:ext>
            </a:extLst>
          </p:cNvPr>
          <p:cNvCxnSpPr>
            <a:cxnSpLocks/>
          </p:cNvCxnSpPr>
          <p:nvPr/>
        </p:nvCxnSpPr>
        <p:spPr>
          <a:xfrm flipV="1">
            <a:off x="190499" y="3679823"/>
            <a:ext cx="18097501" cy="846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ABD778FA-FEEE-23DB-89A2-1D614E077464}"/>
              </a:ext>
            </a:extLst>
          </p:cNvPr>
          <p:cNvCxnSpPr>
            <a:cxnSpLocks/>
          </p:cNvCxnSpPr>
          <p:nvPr/>
        </p:nvCxnSpPr>
        <p:spPr>
          <a:xfrm flipV="1">
            <a:off x="190499" y="7401321"/>
            <a:ext cx="18097501" cy="450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ZoneTexte 2">
            <a:extLst>
              <a:ext uri="{FF2B5EF4-FFF2-40B4-BE49-F238E27FC236}">
                <a16:creationId xmlns:a16="http://schemas.microsoft.com/office/drawing/2014/main" id="{2BB7651D-B570-F1A0-223F-3816AA02DD33}"/>
              </a:ext>
            </a:extLst>
          </p:cNvPr>
          <p:cNvSpPr txBox="1"/>
          <p:nvPr/>
        </p:nvSpPr>
        <p:spPr>
          <a:xfrm>
            <a:off x="573650" y="8118889"/>
            <a:ext cx="5935189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Encadré par : </a:t>
            </a:r>
          </a:p>
          <a:p>
            <a:r>
              <a:rPr lang="fr-FR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M. SAMADI Hassan</a:t>
            </a:r>
          </a:p>
          <a:p>
            <a:r>
              <a:rPr lang="fr-FR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 . KOURI Mohamed </a:t>
            </a:r>
            <a:endParaRPr lang="fr-FR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1061016" y="1374903"/>
            <a:ext cx="664451" cy="0"/>
          </a:xfrm>
          <a:prstGeom prst="line">
            <a:avLst/>
          </a:prstGeom>
          <a:ln w="19050" cap="flat">
            <a:solidFill>
              <a:schemeClr val="tx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7" name="TextBox 17"/>
          <p:cNvSpPr txBox="1"/>
          <p:nvPr/>
        </p:nvSpPr>
        <p:spPr>
          <a:xfrm>
            <a:off x="1061016" y="1000125"/>
            <a:ext cx="5182413" cy="2289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94"/>
              </a:lnSpc>
            </a:pPr>
            <a:r>
              <a:rPr lang="en-US" sz="1424" spc="425" dirty="0">
                <a:solidFill>
                  <a:schemeClr val="accent5">
                    <a:lumMod val="75000"/>
                  </a:schemeClr>
                </a:solidFill>
                <a:latin typeface="Cy Grotesk Wide"/>
              </a:rPr>
              <a:t>ÉTAT D’ART DU SD-WAN</a:t>
            </a:r>
          </a:p>
        </p:txBody>
      </p:sp>
      <p:grpSp>
        <p:nvGrpSpPr>
          <p:cNvPr id="21" name="Group 10">
            <a:extLst>
              <a:ext uri="{FF2B5EF4-FFF2-40B4-BE49-F238E27FC236}">
                <a16:creationId xmlns:a16="http://schemas.microsoft.com/office/drawing/2014/main" id="{0F9B8BF4-C669-4FE4-9232-A563FD72BD15}"/>
              </a:ext>
            </a:extLst>
          </p:cNvPr>
          <p:cNvGrpSpPr/>
          <p:nvPr/>
        </p:nvGrpSpPr>
        <p:grpSpPr>
          <a:xfrm rot="5400000">
            <a:off x="11123706" y="-3565557"/>
            <a:ext cx="2289462" cy="8230074"/>
            <a:chOff x="0" y="0"/>
            <a:chExt cx="487267" cy="183189"/>
          </a:xfrm>
          <a:solidFill>
            <a:schemeClr val="accent5">
              <a:lumMod val="75000"/>
            </a:schemeClr>
          </a:solidFill>
        </p:grpSpPr>
        <p:sp>
          <p:nvSpPr>
            <p:cNvPr id="22" name="Freeform 11">
              <a:extLst>
                <a:ext uri="{FF2B5EF4-FFF2-40B4-BE49-F238E27FC236}">
                  <a16:creationId xmlns:a16="http://schemas.microsoft.com/office/drawing/2014/main" id="{3E3F012E-DD5C-4444-A2DC-FB8DBB641FA8}"/>
                </a:ext>
              </a:extLst>
            </p:cNvPr>
            <p:cNvSpPr/>
            <p:nvPr/>
          </p:nvSpPr>
          <p:spPr>
            <a:xfrm>
              <a:off x="0" y="0"/>
              <a:ext cx="487267" cy="183189"/>
            </a:xfrm>
            <a:custGeom>
              <a:avLst/>
              <a:gdLst/>
              <a:ahLst/>
              <a:cxnLst/>
              <a:rect l="l" t="t" r="r" b="b"/>
              <a:pathLst>
                <a:path w="487267" h="183189">
                  <a:moveTo>
                    <a:pt x="0" y="0"/>
                  </a:moveTo>
                  <a:lnTo>
                    <a:pt x="487267" y="0"/>
                  </a:lnTo>
                  <a:lnTo>
                    <a:pt x="487267" y="183189"/>
                  </a:lnTo>
                  <a:lnTo>
                    <a:pt x="0" y="183189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3" name="TextBox 12">
              <a:extLst>
                <a:ext uri="{FF2B5EF4-FFF2-40B4-BE49-F238E27FC236}">
                  <a16:creationId xmlns:a16="http://schemas.microsoft.com/office/drawing/2014/main" id="{0E049293-7336-479F-A370-B0F0DDBE607F}"/>
                </a:ext>
              </a:extLst>
            </p:cNvPr>
            <p:cNvSpPr txBox="1"/>
            <p:nvPr/>
          </p:nvSpPr>
          <p:spPr>
            <a:xfrm>
              <a:off x="0" y="-38100"/>
              <a:ext cx="487267" cy="221289"/>
            </a:xfrm>
            <a:prstGeom prst="rect">
              <a:avLst/>
            </a:prstGeom>
            <a:grpFill/>
            <a:ln>
              <a:noFill/>
            </a:ln>
          </p:spPr>
          <p:txBody>
            <a:bodyPr lIns="49214" tIns="49214" rIns="49214" bIns="49214" rtlCol="0" anchor="ctr"/>
            <a:lstStyle/>
            <a:p>
              <a:pPr algn="ctr">
                <a:lnSpc>
                  <a:spcPts val="2490"/>
                </a:lnSpc>
              </a:pPr>
              <a:endParaRPr/>
            </a:p>
          </p:txBody>
        </p:sp>
      </p:grpSp>
      <p:sp>
        <p:nvSpPr>
          <p:cNvPr id="32" name="ZoneTexte 31">
            <a:extLst>
              <a:ext uri="{FF2B5EF4-FFF2-40B4-BE49-F238E27FC236}">
                <a16:creationId xmlns:a16="http://schemas.microsoft.com/office/drawing/2014/main" id="{6C43FA13-FE02-49A2-8FBD-84C65B305106}"/>
              </a:ext>
            </a:extLst>
          </p:cNvPr>
          <p:cNvSpPr txBox="1"/>
          <p:nvPr/>
        </p:nvSpPr>
        <p:spPr>
          <a:xfrm>
            <a:off x="11277600" y="767195"/>
            <a:ext cx="51058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>
                <a:solidFill>
                  <a:schemeClr val="bg1"/>
                </a:solidFill>
              </a:rPr>
              <a:t>Membre et zones SD-WAN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7484E59-B80D-4460-8DEB-0754CB785A97}"/>
              </a:ext>
            </a:extLst>
          </p:cNvPr>
          <p:cNvSpPr/>
          <p:nvPr/>
        </p:nvSpPr>
        <p:spPr>
          <a:xfrm>
            <a:off x="17399856" y="9345470"/>
            <a:ext cx="685800" cy="941530"/>
          </a:xfrm>
          <a:prstGeom prst="rect">
            <a:avLst/>
          </a:prstGeom>
          <a:solidFill>
            <a:srgbClr val="3185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5DCAFFD5-E8A1-EB55-14F5-C66DA3A63F33}"/>
              </a:ext>
            </a:extLst>
          </p:cNvPr>
          <p:cNvSpPr txBox="1"/>
          <p:nvPr/>
        </p:nvSpPr>
        <p:spPr>
          <a:xfrm>
            <a:off x="838200" y="3035397"/>
            <a:ext cx="9144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indent="-342900">
              <a:buFont typeface="Wingdings" panose="05000000000000000000" pitchFamily="2" charset="2"/>
              <a:buChar char="§"/>
            </a:pPr>
            <a:r>
              <a:rPr lang="fr-FR" sz="2400" dirty="0">
                <a:latin typeface="Calibri" panose="020F0502020204030204" pitchFamily="34" charset="0"/>
              </a:rPr>
              <a:t>CONFIGURATION DES MEMBRES ET ZONE SUR CHAQUE FORTIGATE :</a:t>
            </a:r>
            <a:endParaRPr lang="fr-FR" sz="2400" dirty="0">
              <a:effectLst/>
              <a:latin typeface="Calibri" panose="020F0502020204030204" pitchFamily="34" charset="0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828FE74-F63E-5751-BA23-5BCD5D927D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1802" y="4841761"/>
            <a:ext cx="10104396" cy="309791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262AEF26-8D5B-B801-9070-BFAC7BAB7E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8302" y="4541645"/>
            <a:ext cx="9531395" cy="3398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236475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97531E-6 L 0 0.619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09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1061016" y="1374903"/>
            <a:ext cx="664451" cy="0"/>
          </a:xfrm>
          <a:prstGeom prst="line">
            <a:avLst/>
          </a:prstGeom>
          <a:ln w="19050" cap="flat">
            <a:solidFill>
              <a:schemeClr val="tx1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21" name="Group 10">
            <a:extLst>
              <a:ext uri="{FF2B5EF4-FFF2-40B4-BE49-F238E27FC236}">
                <a16:creationId xmlns:a16="http://schemas.microsoft.com/office/drawing/2014/main" id="{0F9B8BF4-C669-4FE4-9232-A563FD72BD15}"/>
              </a:ext>
            </a:extLst>
          </p:cNvPr>
          <p:cNvGrpSpPr/>
          <p:nvPr/>
        </p:nvGrpSpPr>
        <p:grpSpPr>
          <a:xfrm rot="5400000">
            <a:off x="11123706" y="-3565557"/>
            <a:ext cx="2289462" cy="8230074"/>
            <a:chOff x="0" y="0"/>
            <a:chExt cx="487267" cy="183189"/>
          </a:xfrm>
          <a:solidFill>
            <a:schemeClr val="accent5">
              <a:lumMod val="75000"/>
            </a:schemeClr>
          </a:solidFill>
        </p:grpSpPr>
        <p:sp>
          <p:nvSpPr>
            <p:cNvPr id="22" name="Freeform 11">
              <a:extLst>
                <a:ext uri="{FF2B5EF4-FFF2-40B4-BE49-F238E27FC236}">
                  <a16:creationId xmlns:a16="http://schemas.microsoft.com/office/drawing/2014/main" id="{3E3F012E-DD5C-4444-A2DC-FB8DBB641FA8}"/>
                </a:ext>
              </a:extLst>
            </p:cNvPr>
            <p:cNvSpPr/>
            <p:nvPr/>
          </p:nvSpPr>
          <p:spPr>
            <a:xfrm>
              <a:off x="0" y="0"/>
              <a:ext cx="487267" cy="183189"/>
            </a:xfrm>
            <a:custGeom>
              <a:avLst/>
              <a:gdLst/>
              <a:ahLst/>
              <a:cxnLst/>
              <a:rect l="l" t="t" r="r" b="b"/>
              <a:pathLst>
                <a:path w="487267" h="183189">
                  <a:moveTo>
                    <a:pt x="0" y="0"/>
                  </a:moveTo>
                  <a:lnTo>
                    <a:pt x="487267" y="0"/>
                  </a:lnTo>
                  <a:lnTo>
                    <a:pt x="487267" y="183189"/>
                  </a:lnTo>
                  <a:lnTo>
                    <a:pt x="0" y="183189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3" name="TextBox 12">
              <a:extLst>
                <a:ext uri="{FF2B5EF4-FFF2-40B4-BE49-F238E27FC236}">
                  <a16:creationId xmlns:a16="http://schemas.microsoft.com/office/drawing/2014/main" id="{0E049293-7336-479F-A370-B0F0DDBE607F}"/>
                </a:ext>
              </a:extLst>
            </p:cNvPr>
            <p:cNvSpPr txBox="1"/>
            <p:nvPr/>
          </p:nvSpPr>
          <p:spPr>
            <a:xfrm>
              <a:off x="0" y="-38100"/>
              <a:ext cx="487267" cy="221289"/>
            </a:xfrm>
            <a:prstGeom prst="rect">
              <a:avLst/>
            </a:prstGeom>
            <a:grpFill/>
            <a:ln>
              <a:noFill/>
            </a:ln>
          </p:spPr>
          <p:txBody>
            <a:bodyPr lIns="49214" tIns="49214" rIns="49214" bIns="49214" rtlCol="0" anchor="ctr"/>
            <a:lstStyle/>
            <a:p>
              <a:pPr algn="ctr">
                <a:lnSpc>
                  <a:spcPts val="2490"/>
                </a:lnSpc>
              </a:pPr>
              <a:endParaRPr/>
            </a:p>
          </p:txBody>
        </p:sp>
      </p:grpSp>
      <p:sp>
        <p:nvSpPr>
          <p:cNvPr id="32" name="ZoneTexte 31">
            <a:extLst>
              <a:ext uri="{FF2B5EF4-FFF2-40B4-BE49-F238E27FC236}">
                <a16:creationId xmlns:a16="http://schemas.microsoft.com/office/drawing/2014/main" id="{6C43FA13-FE02-49A2-8FBD-84C65B305106}"/>
              </a:ext>
            </a:extLst>
          </p:cNvPr>
          <p:cNvSpPr txBox="1"/>
          <p:nvPr/>
        </p:nvSpPr>
        <p:spPr>
          <a:xfrm>
            <a:off x="10791851" y="790128"/>
            <a:ext cx="81591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>
                <a:solidFill>
                  <a:schemeClr val="bg1"/>
                </a:solidFill>
              </a:rPr>
              <a:t>Performances SLAs 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1C18185-AF4D-4D97-9B48-E1C600E9B4E8}"/>
              </a:ext>
            </a:extLst>
          </p:cNvPr>
          <p:cNvSpPr/>
          <p:nvPr/>
        </p:nvSpPr>
        <p:spPr>
          <a:xfrm>
            <a:off x="17399856" y="9345470"/>
            <a:ext cx="685800" cy="941530"/>
          </a:xfrm>
          <a:prstGeom prst="rect">
            <a:avLst/>
          </a:prstGeom>
          <a:solidFill>
            <a:srgbClr val="3185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</a:p>
        </p:txBody>
      </p:sp>
      <p:sp>
        <p:nvSpPr>
          <p:cNvPr id="3" name="TextBox 17">
            <a:extLst>
              <a:ext uri="{FF2B5EF4-FFF2-40B4-BE49-F238E27FC236}">
                <a16:creationId xmlns:a16="http://schemas.microsoft.com/office/drawing/2014/main" id="{73391554-F2BD-053E-74A9-2DA36C88DB81}"/>
              </a:ext>
            </a:extLst>
          </p:cNvPr>
          <p:cNvSpPr txBox="1"/>
          <p:nvPr/>
        </p:nvSpPr>
        <p:spPr>
          <a:xfrm>
            <a:off x="1061016" y="1000125"/>
            <a:ext cx="5182413" cy="2289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94"/>
              </a:lnSpc>
            </a:pPr>
            <a:r>
              <a:rPr lang="en-US" sz="1424" spc="425" dirty="0">
                <a:solidFill>
                  <a:schemeClr val="accent5">
                    <a:lumMod val="75000"/>
                  </a:schemeClr>
                </a:solidFill>
                <a:latin typeface="Cy Grotesk Wide"/>
              </a:rPr>
              <a:t>ÉTAT D’ART DU SD-WAN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26FCFD11-6C40-0EDC-C74C-A64535220C5B}"/>
              </a:ext>
            </a:extLst>
          </p:cNvPr>
          <p:cNvSpPr txBox="1"/>
          <p:nvPr/>
        </p:nvSpPr>
        <p:spPr>
          <a:xfrm>
            <a:off x="838200" y="3035397"/>
            <a:ext cx="96012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indent="-342900">
              <a:buFont typeface="Wingdings" panose="05000000000000000000" pitchFamily="2" charset="2"/>
              <a:buChar char="§"/>
            </a:pPr>
            <a:r>
              <a:rPr lang="fr-FR" sz="2400" dirty="0">
                <a:latin typeface="Calibri" panose="020F0502020204030204" pitchFamily="34" charset="0"/>
              </a:rPr>
              <a:t>CONFIGURATION DES PERFORMANCES SLAs SUR CHAQUE FORTIGATE :</a:t>
            </a:r>
            <a:endParaRPr lang="fr-FR" sz="2400" dirty="0">
              <a:effectLst/>
              <a:latin typeface="Calibri" panose="020F0502020204030204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C93055A-ACF1-CBCF-CDD7-4084509F86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3108" y="3914775"/>
            <a:ext cx="9941783" cy="5750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5AFD0F08-5613-094C-660F-8B1E083350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4521" y="4229100"/>
            <a:ext cx="10120370" cy="4641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997840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8.64198E-7 L 0 0.669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34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1061016" y="1374903"/>
            <a:ext cx="664451" cy="0"/>
          </a:xfrm>
          <a:prstGeom prst="line">
            <a:avLst/>
          </a:prstGeom>
          <a:ln w="19050" cap="flat">
            <a:solidFill>
              <a:schemeClr val="tx1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21" name="Group 10">
            <a:extLst>
              <a:ext uri="{FF2B5EF4-FFF2-40B4-BE49-F238E27FC236}">
                <a16:creationId xmlns:a16="http://schemas.microsoft.com/office/drawing/2014/main" id="{0F9B8BF4-C669-4FE4-9232-A563FD72BD15}"/>
              </a:ext>
            </a:extLst>
          </p:cNvPr>
          <p:cNvGrpSpPr/>
          <p:nvPr/>
        </p:nvGrpSpPr>
        <p:grpSpPr>
          <a:xfrm rot="5400000">
            <a:off x="11123706" y="-3565557"/>
            <a:ext cx="2289462" cy="8230074"/>
            <a:chOff x="0" y="0"/>
            <a:chExt cx="487267" cy="183189"/>
          </a:xfrm>
          <a:solidFill>
            <a:schemeClr val="accent5">
              <a:lumMod val="75000"/>
            </a:schemeClr>
          </a:solidFill>
        </p:grpSpPr>
        <p:sp>
          <p:nvSpPr>
            <p:cNvPr id="22" name="Freeform 11">
              <a:extLst>
                <a:ext uri="{FF2B5EF4-FFF2-40B4-BE49-F238E27FC236}">
                  <a16:creationId xmlns:a16="http://schemas.microsoft.com/office/drawing/2014/main" id="{3E3F012E-DD5C-4444-A2DC-FB8DBB641FA8}"/>
                </a:ext>
              </a:extLst>
            </p:cNvPr>
            <p:cNvSpPr/>
            <p:nvPr/>
          </p:nvSpPr>
          <p:spPr>
            <a:xfrm>
              <a:off x="0" y="0"/>
              <a:ext cx="487267" cy="183189"/>
            </a:xfrm>
            <a:custGeom>
              <a:avLst/>
              <a:gdLst/>
              <a:ahLst/>
              <a:cxnLst/>
              <a:rect l="l" t="t" r="r" b="b"/>
              <a:pathLst>
                <a:path w="487267" h="183189">
                  <a:moveTo>
                    <a:pt x="0" y="0"/>
                  </a:moveTo>
                  <a:lnTo>
                    <a:pt x="487267" y="0"/>
                  </a:lnTo>
                  <a:lnTo>
                    <a:pt x="487267" y="183189"/>
                  </a:lnTo>
                  <a:lnTo>
                    <a:pt x="0" y="183189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3" name="TextBox 12">
              <a:extLst>
                <a:ext uri="{FF2B5EF4-FFF2-40B4-BE49-F238E27FC236}">
                  <a16:creationId xmlns:a16="http://schemas.microsoft.com/office/drawing/2014/main" id="{0E049293-7336-479F-A370-B0F0DDBE607F}"/>
                </a:ext>
              </a:extLst>
            </p:cNvPr>
            <p:cNvSpPr txBox="1"/>
            <p:nvPr/>
          </p:nvSpPr>
          <p:spPr>
            <a:xfrm>
              <a:off x="0" y="-38100"/>
              <a:ext cx="487267" cy="221289"/>
            </a:xfrm>
            <a:prstGeom prst="rect">
              <a:avLst/>
            </a:prstGeom>
            <a:grpFill/>
            <a:ln>
              <a:noFill/>
            </a:ln>
          </p:spPr>
          <p:txBody>
            <a:bodyPr lIns="49214" tIns="49214" rIns="49214" bIns="49214" rtlCol="0" anchor="ctr"/>
            <a:lstStyle/>
            <a:p>
              <a:pPr algn="ctr">
                <a:lnSpc>
                  <a:spcPts val="2490"/>
                </a:lnSpc>
              </a:pPr>
              <a:endParaRPr/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6B0A71CF-6096-4580-90F2-601CE8EFE842}"/>
              </a:ext>
            </a:extLst>
          </p:cNvPr>
          <p:cNvSpPr/>
          <p:nvPr/>
        </p:nvSpPr>
        <p:spPr>
          <a:xfrm>
            <a:off x="17399856" y="9345470"/>
            <a:ext cx="685800" cy="941530"/>
          </a:xfrm>
          <a:prstGeom prst="rect">
            <a:avLst/>
          </a:prstGeom>
          <a:solidFill>
            <a:srgbClr val="3185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</a:p>
        </p:txBody>
      </p:sp>
      <p:sp>
        <p:nvSpPr>
          <p:cNvPr id="3" name="TextBox 17">
            <a:extLst>
              <a:ext uri="{FF2B5EF4-FFF2-40B4-BE49-F238E27FC236}">
                <a16:creationId xmlns:a16="http://schemas.microsoft.com/office/drawing/2014/main" id="{6CE23F51-0DF1-4D52-244D-6F293218A238}"/>
              </a:ext>
            </a:extLst>
          </p:cNvPr>
          <p:cNvSpPr txBox="1"/>
          <p:nvPr/>
        </p:nvSpPr>
        <p:spPr>
          <a:xfrm>
            <a:off x="1061016" y="1000125"/>
            <a:ext cx="5182413" cy="2289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94"/>
              </a:lnSpc>
            </a:pPr>
            <a:r>
              <a:rPr lang="en-US" sz="1424" spc="425" dirty="0">
                <a:solidFill>
                  <a:schemeClr val="accent5">
                    <a:lumMod val="75000"/>
                  </a:schemeClr>
                </a:solidFill>
                <a:latin typeface="Cy Grotesk Wide"/>
              </a:rPr>
              <a:t>ÉTAT D’ART DU SD-WAN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2729665D-C185-9BC4-3591-9D4F70FD6DA7}"/>
              </a:ext>
            </a:extLst>
          </p:cNvPr>
          <p:cNvSpPr txBox="1"/>
          <p:nvPr/>
        </p:nvSpPr>
        <p:spPr>
          <a:xfrm>
            <a:off x="10791851" y="790128"/>
            <a:ext cx="81591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>
                <a:solidFill>
                  <a:schemeClr val="bg1"/>
                </a:solidFill>
              </a:rPr>
              <a:t>Règles SD-WAN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DF91EE82-8A80-F8AA-52F3-7C1B1B4527D3}"/>
              </a:ext>
            </a:extLst>
          </p:cNvPr>
          <p:cNvSpPr txBox="1"/>
          <p:nvPr/>
        </p:nvSpPr>
        <p:spPr>
          <a:xfrm>
            <a:off x="609600" y="2681662"/>
            <a:ext cx="9144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indent="-342900">
              <a:buFont typeface="Wingdings" panose="05000000000000000000" pitchFamily="2" charset="2"/>
              <a:buChar char="§"/>
            </a:pPr>
            <a:r>
              <a:rPr lang="fr-FR" sz="2400" dirty="0">
                <a:latin typeface="Calibri" panose="020F0502020204030204" pitchFamily="34" charset="0"/>
              </a:rPr>
              <a:t>CONFIGURATION DES REGLES SUR CHAQUE FORTIGATE :</a:t>
            </a:r>
            <a:endParaRPr lang="fr-FR" sz="2400" dirty="0">
              <a:effectLst/>
              <a:latin typeface="Calibri" panose="020F0502020204030204" pitchFamily="34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947CADA-9402-425B-B13E-9DFBE1C83F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1906" y="3562318"/>
            <a:ext cx="10953750" cy="4943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7EBE953F-187B-EEDF-5459-E14FB0B0F529}"/>
              </a:ext>
            </a:extLst>
          </p:cNvPr>
          <p:cNvSpPr txBox="1"/>
          <p:nvPr/>
        </p:nvSpPr>
        <p:spPr>
          <a:xfrm>
            <a:off x="202344" y="3771899"/>
            <a:ext cx="947650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🔹 </a:t>
            </a:r>
            <a:r>
              <a:rPr lang="fr-FR" b="1" dirty="0"/>
              <a:t>Source IP (source-</a:t>
            </a:r>
            <a:r>
              <a:rPr lang="fr-FR" b="1" dirty="0" err="1"/>
              <a:t>ip</a:t>
            </a:r>
            <a:r>
              <a:rPr lang="fr-FR" b="1" dirty="0"/>
              <a:t>-</a:t>
            </a:r>
            <a:r>
              <a:rPr lang="fr-FR" b="1" dirty="0" err="1"/>
              <a:t>based</a:t>
            </a:r>
            <a:r>
              <a:rPr lang="fr-FR" b="1" dirty="0"/>
              <a:t>) [Par défaut]</a:t>
            </a:r>
            <a:endParaRPr lang="fr-FR" dirty="0"/>
          </a:p>
          <a:p>
            <a:pPr>
              <a:buFont typeface="Arial" panose="020B0604020202020204" pitchFamily="34" charset="0"/>
              <a:buChar char="•"/>
            </a:pPr>
            <a:r>
              <a:rPr lang="fr-FR" dirty="0"/>
              <a:t>Répartit le trafic entre les interfaces.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dirty="0"/>
              <a:t>Une même source IP utilise toujours le même chemin.</a:t>
            </a:r>
          </a:p>
          <a:p>
            <a:r>
              <a:rPr lang="fr-FR" dirty="0"/>
              <a:t>🔹 </a:t>
            </a:r>
            <a:r>
              <a:rPr lang="fr-FR" b="1" dirty="0"/>
              <a:t>Sessions (</a:t>
            </a:r>
            <a:r>
              <a:rPr lang="fr-FR" b="1" dirty="0" err="1"/>
              <a:t>weight-based</a:t>
            </a:r>
            <a:r>
              <a:rPr lang="fr-FR" b="1" dirty="0"/>
              <a:t>)</a:t>
            </a:r>
            <a:endParaRPr lang="fr-FR" dirty="0"/>
          </a:p>
          <a:p>
            <a:pPr>
              <a:buFont typeface="Arial" panose="020B0604020202020204" pitchFamily="34" charset="0"/>
              <a:buChar char="•"/>
            </a:pPr>
            <a:r>
              <a:rPr lang="fr-FR" dirty="0"/>
              <a:t>Répartition selon le </a:t>
            </a:r>
            <a:r>
              <a:rPr lang="fr-FR" b="1" dirty="0"/>
              <a:t>nombre de sessions</a:t>
            </a:r>
            <a:r>
              <a:rPr lang="fr-FR" dirty="0"/>
              <a:t> ouvertes.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dirty="0"/>
              <a:t>Chaque interface a un </a:t>
            </a:r>
            <a:r>
              <a:rPr lang="fr-FR" b="1" dirty="0"/>
              <a:t>poids</a:t>
            </a:r>
            <a:r>
              <a:rPr lang="fr-FR" dirty="0"/>
              <a:t> qui définit son pourcentage de sessions.</a:t>
            </a:r>
          </a:p>
          <a:p>
            <a:r>
              <a:rPr lang="fr-FR" dirty="0"/>
              <a:t>🔹 </a:t>
            </a:r>
            <a:r>
              <a:rPr lang="fr-FR" b="1" dirty="0" err="1"/>
              <a:t>Spillover</a:t>
            </a:r>
            <a:r>
              <a:rPr lang="fr-FR" b="1" dirty="0"/>
              <a:t> (usage-</a:t>
            </a:r>
            <a:r>
              <a:rPr lang="fr-FR" b="1" dirty="0" err="1"/>
              <a:t>based</a:t>
            </a:r>
            <a:r>
              <a:rPr lang="fr-FR" b="1" dirty="0"/>
              <a:t>)</a:t>
            </a:r>
            <a:endParaRPr lang="fr-FR" dirty="0"/>
          </a:p>
          <a:p>
            <a:pPr>
              <a:buFont typeface="Arial" panose="020B0604020202020204" pitchFamily="34" charset="0"/>
              <a:buChar char="•"/>
            </a:pPr>
            <a:r>
              <a:rPr lang="fr-FR" dirty="0"/>
              <a:t>Utilise une interface jusqu'à </a:t>
            </a:r>
            <a:r>
              <a:rPr lang="fr-FR" b="1" dirty="0"/>
              <a:t>atteindre un seuil</a:t>
            </a:r>
            <a:r>
              <a:rPr lang="fr-FR" dirty="0"/>
              <a:t> de bande passante.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dirty="0"/>
              <a:t>Le trafic bascule ensuite sur une autre interface.</a:t>
            </a:r>
          </a:p>
          <a:p>
            <a:r>
              <a:rPr lang="fr-FR" dirty="0"/>
              <a:t>🔹 </a:t>
            </a:r>
            <a:r>
              <a:rPr lang="fr-FR" b="1" dirty="0"/>
              <a:t>Source-Destination IP (source-</a:t>
            </a:r>
            <a:r>
              <a:rPr lang="fr-FR" b="1" dirty="0" err="1"/>
              <a:t>dest</a:t>
            </a:r>
            <a:r>
              <a:rPr lang="fr-FR" b="1" dirty="0"/>
              <a:t>-</a:t>
            </a:r>
            <a:r>
              <a:rPr lang="fr-FR" b="1" dirty="0" err="1"/>
              <a:t>ip-based</a:t>
            </a:r>
            <a:r>
              <a:rPr lang="fr-FR" b="1" dirty="0"/>
              <a:t>)</a:t>
            </a:r>
            <a:endParaRPr lang="fr-FR" dirty="0"/>
          </a:p>
          <a:p>
            <a:pPr>
              <a:buFont typeface="Arial" panose="020B0604020202020204" pitchFamily="34" charset="0"/>
              <a:buChar char="•"/>
            </a:pPr>
            <a:r>
              <a:rPr lang="fr-FR" dirty="0"/>
              <a:t>Répartition équitable entre les interfaces.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dirty="0"/>
              <a:t>Une même </a:t>
            </a:r>
            <a:r>
              <a:rPr lang="fr-FR" b="1" dirty="0"/>
              <a:t>combinaison source-destination</a:t>
            </a:r>
            <a:r>
              <a:rPr lang="fr-FR" dirty="0"/>
              <a:t> prend toujours le même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dirty="0"/>
              <a:t> chemin.</a:t>
            </a:r>
          </a:p>
          <a:p>
            <a:r>
              <a:rPr lang="fr-FR" dirty="0"/>
              <a:t>🔹 </a:t>
            </a:r>
            <a:r>
              <a:rPr lang="fr-FR" b="1" dirty="0"/>
              <a:t>Volume (</a:t>
            </a:r>
            <a:r>
              <a:rPr lang="fr-FR" b="1" dirty="0" err="1"/>
              <a:t>measured</a:t>
            </a:r>
            <a:r>
              <a:rPr lang="fr-FR" b="1" dirty="0"/>
              <a:t>-volume-</a:t>
            </a:r>
            <a:r>
              <a:rPr lang="fr-FR" b="1" dirty="0" err="1"/>
              <a:t>based</a:t>
            </a:r>
            <a:r>
              <a:rPr lang="fr-FR" b="1" dirty="0"/>
              <a:t>)</a:t>
            </a:r>
            <a:endParaRPr lang="fr-FR" dirty="0"/>
          </a:p>
          <a:p>
            <a:pPr>
              <a:buFont typeface="Arial" panose="020B0604020202020204" pitchFamily="34" charset="0"/>
              <a:buChar char="•"/>
            </a:pPr>
            <a:r>
              <a:rPr lang="fr-FR" dirty="0"/>
              <a:t>Répartition selon le </a:t>
            </a:r>
            <a:r>
              <a:rPr lang="fr-FR" b="1" dirty="0"/>
              <a:t>nombre de paquets envoyés</a:t>
            </a:r>
            <a:r>
              <a:rPr lang="fr-FR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dirty="0"/>
              <a:t>Chaque interface a un </a:t>
            </a:r>
            <a:r>
              <a:rPr lang="fr-FR" b="1" dirty="0"/>
              <a:t>poids</a:t>
            </a:r>
            <a:r>
              <a:rPr lang="fr-FR" dirty="0"/>
              <a:t> pour ajuster la charge.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95B1A890-3D5F-9A5E-10A2-888C7D3AE8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1431" y="3652805"/>
            <a:ext cx="1095375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9260D8F2-280D-2230-0814-6A9B11523B1F}"/>
              </a:ext>
            </a:extLst>
          </p:cNvPr>
          <p:cNvSpPr txBox="1"/>
          <p:nvPr/>
        </p:nvSpPr>
        <p:spPr>
          <a:xfrm>
            <a:off x="192819" y="4127313"/>
            <a:ext cx="5971309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🔹 </a:t>
            </a:r>
            <a:r>
              <a:rPr lang="fr-FR" b="1" dirty="0" err="1"/>
              <a:t>Automatic</a:t>
            </a:r>
            <a:r>
              <a:rPr lang="fr-FR" b="1" dirty="0"/>
              <a:t> </a:t>
            </a:r>
            <a:r>
              <a:rPr lang="fr-FR" b="1" dirty="0" err="1"/>
              <a:t>Strategy</a:t>
            </a:r>
            <a:r>
              <a:rPr lang="fr-FR" b="1" dirty="0"/>
              <a:t> (Auto)</a:t>
            </a:r>
            <a:endParaRPr lang="fr-FR" dirty="0"/>
          </a:p>
          <a:p>
            <a:pPr>
              <a:buFont typeface="Arial" panose="020B0604020202020204" pitchFamily="34" charset="0"/>
              <a:buChar char="•"/>
            </a:pPr>
            <a:r>
              <a:rPr lang="fr-FR" dirty="0"/>
              <a:t>Sélectionne </a:t>
            </a:r>
            <a:r>
              <a:rPr lang="fr-FR" b="1" dirty="0"/>
              <a:t>l’interface de moins bonne qualité disponible</a:t>
            </a:r>
            <a:r>
              <a:rPr lang="fr-FR" dirty="0"/>
              <a:t> pour le trafic ciblé.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dirty="0"/>
              <a:t>Utilise un </a:t>
            </a:r>
            <a:r>
              <a:rPr lang="fr-FR" b="1" dirty="0"/>
              <a:t>SLA</a:t>
            </a:r>
            <a:r>
              <a:rPr lang="fr-FR" dirty="0"/>
              <a:t> pour évaluer la latence, le </a:t>
            </a:r>
            <a:r>
              <a:rPr lang="fr-FR" dirty="0" err="1"/>
              <a:t>jitter</a:t>
            </a:r>
            <a:r>
              <a:rPr lang="fr-FR" dirty="0"/>
              <a:t> et la perte de paquets.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dirty="0"/>
              <a:t>Idéal pour </a:t>
            </a:r>
            <a:r>
              <a:rPr lang="fr-FR" b="1" dirty="0"/>
              <a:t>déplacer le trafic non critique</a:t>
            </a:r>
            <a:r>
              <a:rPr lang="fr-FR" dirty="0"/>
              <a:t> vers des liens de moindre qualité.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b="1" dirty="0"/>
              <a:t>Uniquement configurable en CLI</a:t>
            </a:r>
            <a:r>
              <a:rPr lang="fr-FR" dirty="0"/>
              <a:t> (non disponible en GUI).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dirty="0"/>
              <a:t>Permet d'</a:t>
            </a:r>
            <a:r>
              <a:rPr lang="fr-FR" b="1" dirty="0"/>
              <a:t>éviter de surcharger les liens de meilleure qualité</a:t>
            </a:r>
            <a:r>
              <a:rPr lang="fr-FR" dirty="0"/>
              <a:t>.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83F7D486-0001-B089-937D-13B1B11608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63091" y="3185350"/>
            <a:ext cx="4410691" cy="5229955"/>
          </a:xfrm>
          <a:prstGeom prst="rect">
            <a:avLst/>
          </a:prstGeom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1D67DBEF-6969-123D-2E44-2C99E0BCF9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4060" y="3541936"/>
            <a:ext cx="5959054" cy="6246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FA85E923-5437-1C27-0F15-16779C7BFD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7083" y="2363610"/>
            <a:ext cx="8677275" cy="7802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2AE2ACAA-9A15-D8CB-9E97-9E65CA6EA8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7235" y="2017154"/>
            <a:ext cx="7287075" cy="817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E9445A95-9AD5-DD57-53E8-75A34B3C92B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98847" y="4393256"/>
            <a:ext cx="5959054" cy="2893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65455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47222E-6 -4.07407E-6 L -0.00365 0.6708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2" y="3353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63889E-6 -4.07407E-6 L -0.00252 0.73565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0" y="36775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-4.07407E-6 L 0.00069 0.75787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" y="3788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1.11111E-6 L -0.00416 0.75092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8" y="37546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1.85185E-6 L -0.00295 0.69167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8" y="3458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4.93827E-7 L 0.00191 0.85417 " pathEditMode="relative" rAng="0" ptsTypes="AA">
                                      <p:cBhvr>
                                        <p:cTn id="44" dur="20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5" y="427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0556E-6 -6.17284E-7 L -0.004 0.89661 " pathEditMode="relative" rAng="0" ptsTypes="AA">
                                      <p:cBhvr>
                                        <p:cTn id="54" dur="200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0" y="4483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0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0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/>
      <p:bldP spid="10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C55C14-3197-CC96-E3FE-FFDB27AC25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19DCBE5A-FC74-439B-C96C-4A88593DBB45}"/>
              </a:ext>
            </a:extLst>
          </p:cNvPr>
          <p:cNvSpPr/>
          <p:nvPr/>
        </p:nvSpPr>
        <p:spPr>
          <a:xfrm flipV="1">
            <a:off x="937165" y="1363842"/>
            <a:ext cx="664451" cy="0"/>
          </a:xfrm>
          <a:prstGeom prst="line">
            <a:avLst/>
          </a:prstGeom>
          <a:ln w="19050" cap="flat">
            <a:solidFill>
              <a:schemeClr val="tx1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21" name="Group 10">
            <a:extLst>
              <a:ext uri="{FF2B5EF4-FFF2-40B4-BE49-F238E27FC236}">
                <a16:creationId xmlns:a16="http://schemas.microsoft.com/office/drawing/2014/main" id="{A1381586-C121-3447-B171-53EAB6FB4B94}"/>
              </a:ext>
            </a:extLst>
          </p:cNvPr>
          <p:cNvGrpSpPr/>
          <p:nvPr/>
        </p:nvGrpSpPr>
        <p:grpSpPr>
          <a:xfrm rot="5400000">
            <a:off x="10999855" y="-3576618"/>
            <a:ext cx="2289462" cy="8230074"/>
            <a:chOff x="0" y="0"/>
            <a:chExt cx="487267" cy="183189"/>
          </a:xfrm>
          <a:solidFill>
            <a:schemeClr val="accent5">
              <a:lumMod val="75000"/>
            </a:schemeClr>
          </a:solidFill>
        </p:grpSpPr>
        <p:sp>
          <p:nvSpPr>
            <p:cNvPr id="22" name="Freeform 11">
              <a:extLst>
                <a:ext uri="{FF2B5EF4-FFF2-40B4-BE49-F238E27FC236}">
                  <a16:creationId xmlns:a16="http://schemas.microsoft.com/office/drawing/2014/main" id="{5D5C1783-9B55-8330-8B28-40657EFB1710}"/>
                </a:ext>
              </a:extLst>
            </p:cNvPr>
            <p:cNvSpPr/>
            <p:nvPr/>
          </p:nvSpPr>
          <p:spPr>
            <a:xfrm>
              <a:off x="0" y="0"/>
              <a:ext cx="487267" cy="183189"/>
            </a:xfrm>
            <a:custGeom>
              <a:avLst/>
              <a:gdLst/>
              <a:ahLst/>
              <a:cxnLst/>
              <a:rect l="l" t="t" r="r" b="b"/>
              <a:pathLst>
                <a:path w="487267" h="183189">
                  <a:moveTo>
                    <a:pt x="0" y="0"/>
                  </a:moveTo>
                  <a:lnTo>
                    <a:pt x="487267" y="0"/>
                  </a:lnTo>
                  <a:lnTo>
                    <a:pt x="487267" y="183189"/>
                  </a:lnTo>
                  <a:lnTo>
                    <a:pt x="0" y="183189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3" name="TextBox 12">
              <a:extLst>
                <a:ext uri="{FF2B5EF4-FFF2-40B4-BE49-F238E27FC236}">
                  <a16:creationId xmlns:a16="http://schemas.microsoft.com/office/drawing/2014/main" id="{1FCC2D68-BDD5-7A66-96F3-257722329E3F}"/>
                </a:ext>
              </a:extLst>
            </p:cNvPr>
            <p:cNvSpPr txBox="1"/>
            <p:nvPr/>
          </p:nvSpPr>
          <p:spPr>
            <a:xfrm>
              <a:off x="0" y="-38100"/>
              <a:ext cx="487267" cy="221289"/>
            </a:xfrm>
            <a:prstGeom prst="rect">
              <a:avLst/>
            </a:prstGeom>
            <a:grpFill/>
            <a:ln>
              <a:noFill/>
            </a:ln>
          </p:spPr>
          <p:txBody>
            <a:bodyPr lIns="49214" tIns="49214" rIns="49214" bIns="49214" rtlCol="0" anchor="ctr"/>
            <a:lstStyle/>
            <a:p>
              <a:pPr algn="ctr">
                <a:lnSpc>
                  <a:spcPts val="2490"/>
                </a:lnSpc>
              </a:pPr>
              <a:endParaRPr/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69CFB654-2157-C763-9BBE-80FF7D6BFF59}"/>
              </a:ext>
            </a:extLst>
          </p:cNvPr>
          <p:cNvSpPr/>
          <p:nvPr/>
        </p:nvSpPr>
        <p:spPr>
          <a:xfrm>
            <a:off x="17276005" y="9334409"/>
            <a:ext cx="685800" cy="941530"/>
          </a:xfrm>
          <a:prstGeom prst="rect">
            <a:avLst/>
          </a:prstGeom>
          <a:solidFill>
            <a:srgbClr val="3185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</a:p>
        </p:txBody>
      </p:sp>
      <p:sp>
        <p:nvSpPr>
          <p:cNvPr id="3" name="TextBox 17">
            <a:extLst>
              <a:ext uri="{FF2B5EF4-FFF2-40B4-BE49-F238E27FC236}">
                <a16:creationId xmlns:a16="http://schemas.microsoft.com/office/drawing/2014/main" id="{8F1297EE-3449-0DB6-F130-2D1E02DDC180}"/>
              </a:ext>
            </a:extLst>
          </p:cNvPr>
          <p:cNvSpPr txBox="1"/>
          <p:nvPr/>
        </p:nvSpPr>
        <p:spPr>
          <a:xfrm>
            <a:off x="937165" y="989064"/>
            <a:ext cx="5182413" cy="2289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94"/>
              </a:lnSpc>
            </a:pPr>
            <a:r>
              <a:rPr lang="en-US" sz="1424" spc="425" dirty="0">
                <a:solidFill>
                  <a:schemeClr val="accent5">
                    <a:lumMod val="75000"/>
                  </a:schemeClr>
                </a:solidFill>
                <a:latin typeface="Cy Grotesk Wide"/>
              </a:rPr>
              <a:t>ÉTAT D’ART DU SD-WAN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5817A2E9-E68B-ED7C-314F-7E060701679A}"/>
              </a:ext>
            </a:extLst>
          </p:cNvPr>
          <p:cNvSpPr txBox="1"/>
          <p:nvPr/>
        </p:nvSpPr>
        <p:spPr>
          <a:xfrm>
            <a:off x="10668000" y="779067"/>
            <a:ext cx="81591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>
                <a:solidFill>
                  <a:schemeClr val="bg1"/>
                </a:solidFill>
              </a:rPr>
              <a:t>OVERLAY : VPN IPSEC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C6FD8844-F4F1-C6A6-73FC-D347C31EBA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8534" y="4138374"/>
            <a:ext cx="9042027" cy="4021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77E40F0D-9CFF-01D2-9F68-0E713FD0EEDB}"/>
              </a:ext>
            </a:extLst>
          </p:cNvPr>
          <p:cNvSpPr txBox="1"/>
          <p:nvPr/>
        </p:nvSpPr>
        <p:spPr>
          <a:xfrm>
            <a:off x="609600" y="2681662"/>
            <a:ext cx="9144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indent="-342900">
              <a:buFont typeface="Wingdings" panose="05000000000000000000" pitchFamily="2" charset="2"/>
              <a:buChar char="§"/>
            </a:pPr>
            <a:r>
              <a:rPr lang="fr-FR" sz="2400" dirty="0">
                <a:latin typeface="Calibri" panose="020F0502020204030204" pitchFamily="34" charset="0"/>
              </a:rPr>
              <a:t>CONFIGURATION VPN :</a:t>
            </a:r>
            <a:endParaRPr lang="fr-FR" sz="2400" dirty="0">
              <a:effectLst/>
              <a:latin typeface="Calibri" panose="020F0502020204030204" pitchFamily="34" charset="0"/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DA79F488-9472-4AFE-3D26-5469707FD797}"/>
              </a:ext>
            </a:extLst>
          </p:cNvPr>
          <p:cNvSpPr txBox="1"/>
          <p:nvPr/>
        </p:nvSpPr>
        <p:spPr>
          <a:xfrm>
            <a:off x="937165" y="3216123"/>
            <a:ext cx="940723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fr-FR" sz="3200" dirty="0"/>
              <a:t>Ajoutez l’interface à la zone appropriée</a:t>
            </a:r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09F10365-E207-7E1B-A985-59F2E50AC9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6209" y="4114940"/>
            <a:ext cx="7686675" cy="4026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18CDB5CF-5DDC-6B78-0D74-F63E344D1B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8823" y="4461147"/>
            <a:ext cx="7586254" cy="3441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92D8B021-098C-06FE-5A57-A61FE9F66ED9}"/>
              </a:ext>
            </a:extLst>
          </p:cNvPr>
          <p:cNvSpPr txBox="1"/>
          <p:nvPr/>
        </p:nvSpPr>
        <p:spPr>
          <a:xfrm>
            <a:off x="411834" y="5251255"/>
            <a:ext cx="649778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/>
              <a:t>Modifier le sélecteur de trafic VPN selon les besoins</a:t>
            </a:r>
            <a:r>
              <a:rPr lang="fr-FR" dirty="0"/>
              <a:t>, car l'assistant SD-WAN crée une règle par défaut (any-any).</a:t>
            </a:r>
          </a:p>
          <a:p>
            <a:r>
              <a:rPr lang="fr-FR"/>
              <a:t>🔹 </a:t>
            </a:r>
            <a:r>
              <a:rPr lang="fr-FR" b="1" dirty="0"/>
              <a:t>Configurer les adresses</a:t>
            </a:r>
            <a:r>
              <a:rPr lang="fr-FR" dirty="0"/>
              <a:t> 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dirty="0"/>
              <a:t>Aller dans </a:t>
            </a:r>
            <a:r>
              <a:rPr lang="fr-FR" b="1" dirty="0"/>
              <a:t>Policy &amp; Object → </a:t>
            </a:r>
            <a:r>
              <a:rPr lang="fr-FR" b="1" dirty="0" err="1"/>
              <a:t>Addresses</a:t>
            </a:r>
            <a:r>
              <a:rPr lang="fr-FR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dirty="0"/>
              <a:t>Cliquer sur </a:t>
            </a:r>
            <a:r>
              <a:rPr lang="fr-FR" b="1" dirty="0"/>
              <a:t>"</a:t>
            </a:r>
            <a:r>
              <a:rPr lang="fr-FR" b="1" dirty="0" err="1"/>
              <a:t>Create</a:t>
            </a:r>
            <a:r>
              <a:rPr lang="fr-FR" b="1" dirty="0"/>
              <a:t> new" → </a:t>
            </a:r>
            <a:r>
              <a:rPr lang="fr-FR" b="1" dirty="0" err="1"/>
              <a:t>Address</a:t>
            </a:r>
            <a:r>
              <a:rPr lang="fr-FR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dirty="0"/>
              <a:t>Définir les adresses locales et distantes selon les besoins </a:t>
            </a:r>
          </a:p>
        </p:txBody>
      </p:sp>
      <p:pic>
        <p:nvPicPr>
          <p:cNvPr id="3084" name="Picture 12">
            <a:extLst>
              <a:ext uri="{FF2B5EF4-FFF2-40B4-BE49-F238E27FC236}">
                <a16:creationId xmlns:a16="http://schemas.microsoft.com/office/drawing/2014/main" id="{495CA5E9-20B1-BD6B-31DC-0C89EC37DF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2879" y="4064131"/>
            <a:ext cx="6497782" cy="4303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ZoneTexte 19">
            <a:extLst>
              <a:ext uri="{FF2B5EF4-FFF2-40B4-BE49-F238E27FC236}">
                <a16:creationId xmlns:a16="http://schemas.microsoft.com/office/drawing/2014/main" id="{6395A871-8FF5-9472-910C-D085F3580336}"/>
              </a:ext>
            </a:extLst>
          </p:cNvPr>
          <p:cNvSpPr txBox="1"/>
          <p:nvPr/>
        </p:nvSpPr>
        <p:spPr>
          <a:xfrm>
            <a:off x="411834" y="5043490"/>
            <a:ext cx="507769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/>
              <a:t>Empêcher l'utilisation du tunnel </a:t>
            </a:r>
            <a:r>
              <a:rPr lang="fr-FR" b="1" dirty="0" err="1"/>
              <a:t>IPsec</a:t>
            </a:r>
            <a:r>
              <a:rPr lang="fr-FR" b="1" dirty="0"/>
              <a:t> pour l'accès à Internet</a:t>
            </a:r>
            <a:r>
              <a:rPr lang="fr-FR" dirty="0"/>
              <a:t> 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dirty="0"/>
              <a:t>Aller dans </a:t>
            </a:r>
            <a:r>
              <a:rPr lang="fr-FR" b="1" dirty="0"/>
              <a:t>VPN → </a:t>
            </a:r>
            <a:r>
              <a:rPr lang="fr-FR" b="1" dirty="0" err="1"/>
              <a:t>IPsec</a:t>
            </a:r>
            <a:r>
              <a:rPr lang="fr-FR" b="1" dirty="0"/>
              <a:t> Tunnel</a:t>
            </a:r>
            <a:r>
              <a:rPr lang="fr-FR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dirty="0"/>
              <a:t>Sélectionner le </a:t>
            </a:r>
            <a:r>
              <a:rPr lang="fr-FR" b="1" dirty="0"/>
              <a:t>tunnel concerné</a:t>
            </a:r>
            <a:r>
              <a:rPr lang="fr-FR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dirty="0"/>
              <a:t>Modifier le </a:t>
            </a:r>
            <a:r>
              <a:rPr lang="fr-FR" b="1" dirty="0"/>
              <a:t>sélecteur de phase 2</a:t>
            </a:r>
            <a:r>
              <a:rPr lang="fr-FR" dirty="0"/>
              <a:t> pour restreindre le trafic aux sous-réseaux souhaités.</a:t>
            </a:r>
          </a:p>
        </p:txBody>
      </p:sp>
      <p:pic>
        <p:nvPicPr>
          <p:cNvPr id="3088" name="Picture 16">
            <a:extLst>
              <a:ext uri="{FF2B5EF4-FFF2-40B4-BE49-F238E27FC236}">
                <a16:creationId xmlns:a16="http://schemas.microsoft.com/office/drawing/2014/main" id="{24C74B7D-7EDB-F07C-614D-C94DF139CC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1315" y="1987458"/>
            <a:ext cx="6248400" cy="403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>
            <a:extLst>
              <a:ext uri="{FF2B5EF4-FFF2-40B4-BE49-F238E27FC236}">
                <a16:creationId xmlns:a16="http://schemas.microsoft.com/office/drawing/2014/main" id="{0D9370A8-3D72-5D78-DCBF-6D1C6FB0F7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0" y="6330365"/>
            <a:ext cx="6168308" cy="3401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>
            <a:extLst>
              <a:ext uri="{FF2B5EF4-FFF2-40B4-BE49-F238E27FC236}">
                <a16:creationId xmlns:a16="http://schemas.microsoft.com/office/drawing/2014/main" id="{EF8B4E51-A47D-1915-79E9-F46B3E3228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1229" y="1813553"/>
            <a:ext cx="6096000" cy="373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0" name="Picture 28">
            <a:extLst>
              <a:ext uri="{FF2B5EF4-FFF2-40B4-BE49-F238E27FC236}">
                <a16:creationId xmlns:a16="http://schemas.microsoft.com/office/drawing/2014/main" id="{3B3D40D4-4C10-2096-C8F8-B379ED9118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3672" y="6156461"/>
            <a:ext cx="6076950" cy="400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ZoneTexte 25">
            <a:extLst>
              <a:ext uri="{FF2B5EF4-FFF2-40B4-BE49-F238E27FC236}">
                <a16:creationId xmlns:a16="http://schemas.microsoft.com/office/drawing/2014/main" id="{42861A58-AD5F-6F07-E233-733B0E1D2333}"/>
              </a:ext>
            </a:extLst>
          </p:cNvPr>
          <p:cNvSpPr txBox="1"/>
          <p:nvPr/>
        </p:nvSpPr>
        <p:spPr>
          <a:xfrm>
            <a:off x="923069" y="5478116"/>
            <a:ext cx="507769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🔹 </a:t>
            </a:r>
            <a:r>
              <a:rPr lang="fr-FR" b="1" dirty="0"/>
              <a:t>Aller à l'interface VPN concernée</a:t>
            </a:r>
            <a:r>
              <a:rPr lang="fr-FR" dirty="0"/>
              <a:t> et lui </a:t>
            </a:r>
            <a:r>
              <a:rPr lang="fr-FR" b="1" dirty="0"/>
              <a:t>assigner une adresse IP</a:t>
            </a:r>
            <a:r>
              <a:rPr lang="fr-FR" dirty="0"/>
              <a:t>.</a:t>
            </a:r>
            <a:br>
              <a:rPr lang="fr-FR" dirty="0"/>
            </a:br>
            <a:r>
              <a:rPr lang="fr-FR" dirty="0"/>
              <a:t>🔹 Même si une </a:t>
            </a:r>
            <a:r>
              <a:rPr lang="fr-FR" b="1" dirty="0"/>
              <a:t>passerelle (</a:t>
            </a:r>
            <a:r>
              <a:rPr lang="fr-FR" b="1" dirty="0" err="1"/>
              <a:t>gateway</a:t>
            </a:r>
            <a:r>
              <a:rPr lang="fr-FR" b="1" dirty="0"/>
              <a:t>)</a:t>
            </a:r>
            <a:r>
              <a:rPr lang="fr-FR" dirty="0"/>
              <a:t> a été définie lors de la configuration du membre SD-WAN, elle sera </a:t>
            </a:r>
            <a:r>
              <a:rPr lang="fr-FR" b="1" dirty="0"/>
              <a:t>réinitialisée à 0.0.0.0</a:t>
            </a:r>
            <a:r>
              <a:rPr lang="fr-FR" dirty="0"/>
              <a:t> dans ce cas.</a:t>
            </a:r>
            <a:br>
              <a:rPr lang="fr-FR" dirty="0"/>
            </a:br>
            <a:r>
              <a:rPr lang="fr-FR" dirty="0"/>
              <a:t>🔹 Il est donc nécessaire de définir </a:t>
            </a:r>
            <a:r>
              <a:rPr lang="fr-FR" b="1" dirty="0"/>
              <a:t>manuellement l'adresse de la passerelle</a:t>
            </a:r>
            <a:r>
              <a:rPr lang="fr-FR" dirty="0"/>
              <a:t> pour l'interface VPN, même si une passerelle a été configurée au niveau de l'interface SD-WAN.</a:t>
            </a:r>
          </a:p>
        </p:txBody>
      </p:sp>
      <p:pic>
        <p:nvPicPr>
          <p:cNvPr id="3102" name="Picture 30">
            <a:extLst>
              <a:ext uri="{FF2B5EF4-FFF2-40B4-BE49-F238E27FC236}">
                <a16:creationId xmlns:a16="http://schemas.microsoft.com/office/drawing/2014/main" id="{79ECE9AD-060D-8458-66DC-9BB86A6B0E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3254" y="4296440"/>
            <a:ext cx="7533479" cy="4823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ZoneTexte 26">
            <a:extLst>
              <a:ext uri="{FF2B5EF4-FFF2-40B4-BE49-F238E27FC236}">
                <a16:creationId xmlns:a16="http://schemas.microsoft.com/office/drawing/2014/main" id="{B47E1F01-8EC5-CC78-A8B5-84FB22BDA866}"/>
              </a:ext>
            </a:extLst>
          </p:cNvPr>
          <p:cNvSpPr txBox="1"/>
          <p:nvPr/>
        </p:nvSpPr>
        <p:spPr>
          <a:xfrm>
            <a:off x="1200401" y="3280233"/>
            <a:ext cx="9144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indent="-342900">
              <a:buFont typeface="Wingdings" panose="05000000000000000000" pitchFamily="2" charset="2"/>
              <a:buChar char="§"/>
            </a:pPr>
            <a:r>
              <a:rPr lang="fr-FR" sz="2400" dirty="0">
                <a:latin typeface="Calibri" panose="020F0502020204030204" pitchFamily="34" charset="0"/>
              </a:rPr>
              <a:t>Politique </a:t>
            </a:r>
            <a:r>
              <a:rPr lang="fr-FR" sz="2400" dirty="0"/>
              <a:t>de pare-feu pour le trafic VPN</a:t>
            </a:r>
            <a:r>
              <a:rPr lang="fr-FR" sz="2400" dirty="0">
                <a:latin typeface="Calibri" panose="020F0502020204030204" pitchFamily="34" charset="0"/>
              </a:rPr>
              <a:t> :</a:t>
            </a:r>
            <a:endParaRPr lang="fr-FR" sz="2400" dirty="0">
              <a:effectLst/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2769446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4.81481E-6 L -2.5E-6 0.6430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214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9.87654E-7 L -2.5E-6 0.70201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50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0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0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9444E-6 4.07407E-6 L -0.01103 0.65463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30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56" y="32731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7 6.17284E-7 L -9.01389E-5 0.77376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" y="3868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0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0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3.33333E-6 L 0.00842 0.6662 " pathEditMode="relative" rAng="0" ptsTypes="AA">
                                      <p:cBhvr>
                                        <p:cTn id="46" dur="2000" fill="hold"/>
                                        <p:tgtEl>
                                          <p:spTgt spid="30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7" y="33302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9.87654E-7 L -3.61111E-6 0.54876 " pathEditMode="relative" rAng="0" ptsTypes="AA">
                                      <p:cBhvr>
                                        <p:cTn id="48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743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0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0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0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0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-1.7284E-6 L 0.00382 0.60602 " pathEditMode="relative" rAng="0" ptsTypes="AA">
                                      <p:cBhvr>
                                        <p:cTn id="66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1" y="30293"/>
                                    </p:animMotion>
                                  </p:childTnLst>
                                </p:cTn>
                              </p:par>
                              <p:par>
                                <p:cTn id="6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3.82716E-6 L 0.00069 0.96234 " pathEditMode="relative" rAng="0" ptsTypes="AA">
                                      <p:cBhvr>
                                        <p:cTn id="68" dur="2000" fill="hold"/>
                                        <p:tgtEl>
                                          <p:spTgt spid="30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" y="48117"/>
                                    </p:animMotion>
                                  </p:childTnLst>
                                </p:cTn>
                              </p:par>
                              <p:par>
                                <p:cTn id="6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7 1.23457E-7 L 0.00052 0.41836 " pathEditMode="relative" rAng="0" ptsTypes="AA">
                                      <p:cBhvr>
                                        <p:cTn id="70" dur="2000" fill="hold"/>
                                        <p:tgtEl>
                                          <p:spTgt spid="30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" y="2091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30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30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3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3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9.87654E-7 L 0.00243 0.53071 " pathEditMode="relative" rAng="0" ptsTypes="AA">
                                      <p:cBhvr>
                                        <p:cTn id="88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" y="26528"/>
                                    </p:animMotion>
                                  </p:childTnLst>
                                </p:cTn>
                              </p:par>
                              <p:par>
                                <p:cTn id="8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3.95062E-6 L 0.00382 0.88302 " pathEditMode="relative" rAng="0" ptsTypes="AA">
                                      <p:cBhvr>
                                        <p:cTn id="90" dur="2000" fill="hold"/>
                                        <p:tgtEl>
                                          <p:spTgt spid="30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1" y="44151"/>
                                    </p:animMotion>
                                  </p:childTnLst>
                                </p:cTn>
                              </p:par>
                              <p:par>
                                <p:cTn id="9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52778E-6 -1.23457E-6 L 0.00721 0.52932 " pathEditMode="relative" rAng="0" ptsTypes="AA">
                                      <p:cBhvr>
                                        <p:cTn id="92" dur="2000" fill="hold"/>
                                        <p:tgtEl>
                                          <p:spTgt spid="31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6" y="2646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3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3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18" grpId="0"/>
      <p:bldP spid="18" grpId="1"/>
      <p:bldP spid="20" grpId="0"/>
      <p:bldP spid="20" grpId="1"/>
      <p:bldP spid="26" grpId="0"/>
      <p:bldP spid="26" grpId="1"/>
      <p:bldP spid="2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CFC1A7-8B99-BFF7-E65B-0499264C8F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E13774CC-0DF7-038C-D15A-CFA118347CB2}"/>
              </a:ext>
            </a:extLst>
          </p:cNvPr>
          <p:cNvSpPr/>
          <p:nvPr/>
        </p:nvSpPr>
        <p:spPr>
          <a:xfrm flipV="1">
            <a:off x="937165" y="1363842"/>
            <a:ext cx="664451" cy="0"/>
          </a:xfrm>
          <a:prstGeom prst="line">
            <a:avLst/>
          </a:prstGeom>
          <a:ln w="19050" cap="flat">
            <a:solidFill>
              <a:schemeClr val="tx1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21" name="Group 10">
            <a:extLst>
              <a:ext uri="{FF2B5EF4-FFF2-40B4-BE49-F238E27FC236}">
                <a16:creationId xmlns:a16="http://schemas.microsoft.com/office/drawing/2014/main" id="{9DD7EB3A-6A9A-B0DE-62D5-D40F5E0B2049}"/>
              </a:ext>
            </a:extLst>
          </p:cNvPr>
          <p:cNvGrpSpPr/>
          <p:nvPr/>
        </p:nvGrpSpPr>
        <p:grpSpPr>
          <a:xfrm rot="5400000">
            <a:off x="10999855" y="-3576618"/>
            <a:ext cx="2289462" cy="8230074"/>
            <a:chOff x="0" y="0"/>
            <a:chExt cx="487267" cy="183189"/>
          </a:xfrm>
          <a:solidFill>
            <a:schemeClr val="accent5">
              <a:lumMod val="75000"/>
            </a:schemeClr>
          </a:solidFill>
        </p:grpSpPr>
        <p:sp>
          <p:nvSpPr>
            <p:cNvPr id="22" name="Freeform 11">
              <a:extLst>
                <a:ext uri="{FF2B5EF4-FFF2-40B4-BE49-F238E27FC236}">
                  <a16:creationId xmlns:a16="http://schemas.microsoft.com/office/drawing/2014/main" id="{BCC326A2-62ED-8DDE-C05A-ABEC58510834}"/>
                </a:ext>
              </a:extLst>
            </p:cNvPr>
            <p:cNvSpPr/>
            <p:nvPr/>
          </p:nvSpPr>
          <p:spPr>
            <a:xfrm>
              <a:off x="0" y="0"/>
              <a:ext cx="487267" cy="183189"/>
            </a:xfrm>
            <a:custGeom>
              <a:avLst/>
              <a:gdLst/>
              <a:ahLst/>
              <a:cxnLst/>
              <a:rect l="l" t="t" r="r" b="b"/>
              <a:pathLst>
                <a:path w="487267" h="183189">
                  <a:moveTo>
                    <a:pt x="0" y="0"/>
                  </a:moveTo>
                  <a:lnTo>
                    <a:pt x="487267" y="0"/>
                  </a:lnTo>
                  <a:lnTo>
                    <a:pt x="487267" y="183189"/>
                  </a:lnTo>
                  <a:lnTo>
                    <a:pt x="0" y="183189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3" name="TextBox 12">
              <a:extLst>
                <a:ext uri="{FF2B5EF4-FFF2-40B4-BE49-F238E27FC236}">
                  <a16:creationId xmlns:a16="http://schemas.microsoft.com/office/drawing/2014/main" id="{7F075287-F412-E057-025C-07CB327F76D7}"/>
                </a:ext>
              </a:extLst>
            </p:cNvPr>
            <p:cNvSpPr txBox="1"/>
            <p:nvPr/>
          </p:nvSpPr>
          <p:spPr>
            <a:xfrm>
              <a:off x="0" y="-38100"/>
              <a:ext cx="487267" cy="221289"/>
            </a:xfrm>
            <a:prstGeom prst="rect">
              <a:avLst/>
            </a:prstGeom>
            <a:grpFill/>
            <a:ln>
              <a:noFill/>
            </a:ln>
          </p:spPr>
          <p:txBody>
            <a:bodyPr lIns="49214" tIns="49214" rIns="49214" bIns="49214" rtlCol="0" anchor="ctr"/>
            <a:lstStyle/>
            <a:p>
              <a:pPr algn="ctr">
                <a:lnSpc>
                  <a:spcPts val="2490"/>
                </a:lnSpc>
              </a:pPr>
              <a:endParaRPr/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C1EE3C3C-9601-AA6F-7509-13ED3B2A5B56}"/>
              </a:ext>
            </a:extLst>
          </p:cNvPr>
          <p:cNvSpPr/>
          <p:nvPr/>
        </p:nvSpPr>
        <p:spPr>
          <a:xfrm>
            <a:off x="17276005" y="9334409"/>
            <a:ext cx="685800" cy="941530"/>
          </a:xfrm>
          <a:prstGeom prst="rect">
            <a:avLst/>
          </a:prstGeom>
          <a:solidFill>
            <a:srgbClr val="3185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</a:p>
        </p:txBody>
      </p:sp>
      <p:sp>
        <p:nvSpPr>
          <p:cNvPr id="3" name="TextBox 17">
            <a:extLst>
              <a:ext uri="{FF2B5EF4-FFF2-40B4-BE49-F238E27FC236}">
                <a16:creationId xmlns:a16="http://schemas.microsoft.com/office/drawing/2014/main" id="{8B340E44-5221-080E-E331-A99E7FC6D3DB}"/>
              </a:ext>
            </a:extLst>
          </p:cNvPr>
          <p:cNvSpPr txBox="1"/>
          <p:nvPr/>
        </p:nvSpPr>
        <p:spPr>
          <a:xfrm>
            <a:off x="937165" y="989064"/>
            <a:ext cx="5182413" cy="2289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94"/>
              </a:lnSpc>
            </a:pPr>
            <a:r>
              <a:rPr lang="en-US" sz="1424" spc="425" dirty="0">
                <a:solidFill>
                  <a:schemeClr val="accent5">
                    <a:lumMod val="75000"/>
                  </a:schemeClr>
                </a:solidFill>
                <a:latin typeface="Cy Grotesk Wide"/>
              </a:rPr>
              <a:t>ÉTAT D’ART DU SD-WAN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503B5FC5-AB0B-BADA-F2B8-A3FBD2AAD1F0}"/>
              </a:ext>
            </a:extLst>
          </p:cNvPr>
          <p:cNvSpPr txBox="1"/>
          <p:nvPr/>
        </p:nvSpPr>
        <p:spPr>
          <a:xfrm>
            <a:off x="10668000" y="779067"/>
            <a:ext cx="81591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>
                <a:solidFill>
                  <a:schemeClr val="bg1"/>
                </a:solidFill>
              </a:rPr>
              <a:t>FORTIMANAGER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30B3E3F9-817E-2BFD-0E77-EE03608A49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6325" y="4152899"/>
            <a:ext cx="11077575" cy="3238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ZoneTexte 19">
            <a:extLst>
              <a:ext uri="{FF2B5EF4-FFF2-40B4-BE49-F238E27FC236}">
                <a16:creationId xmlns:a16="http://schemas.microsoft.com/office/drawing/2014/main" id="{6CAA7E8E-321E-4473-4A75-20E39FC2209F}"/>
              </a:ext>
            </a:extLst>
          </p:cNvPr>
          <p:cNvSpPr txBox="1"/>
          <p:nvPr/>
        </p:nvSpPr>
        <p:spPr>
          <a:xfrm>
            <a:off x="937165" y="2616012"/>
            <a:ext cx="94183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fr-FR" sz="2400" b="1" i="0" dirty="0" err="1">
                <a:solidFill>
                  <a:srgbClr val="000000"/>
                </a:solidFill>
                <a:effectLst/>
                <a:latin typeface="Inter-Light"/>
              </a:rPr>
              <a:t>FortiManager</a:t>
            </a:r>
            <a:r>
              <a:rPr lang="fr-FR" sz="2400" b="1" i="0" dirty="0">
                <a:solidFill>
                  <a:srgbClr val="000000"/>
                </a:solidFill>
                <a:effectLst/>
                <a:latin typeface="Inter-Light"/>
              </a:rPr>
              <a:t> GUI</a:t>
            </a:r>
            <a:endParaRPr lang="fr-FR" sz="2400" b="1" dirty="0"/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9A3AD54D-AB6D-A1DB-0F3E-57C1AF7A8D6F}"/>
              </a:ext>
            </a:extLst>
          </p:cNvPr>
          <p:cNvSpPr txBox="1"/>
          <p:nvPr/>
        </p:nvSpPr>
        <p:spPr>
          <a:xfrm>
            <a:off x="937165" y="4152900"/>
            <a:ext cx="941832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2880" algn="l">
              <a:buFont typeface="Arial" panose="020B0604020202020204" pitchFamily="34" charset="0"/>
              <a:buChar char="•"/>
            </a:pPr>
            <a:r>
              <a:rPr lang="fr-FR" sz="2400" b="0" i="0" dirty="0" err="1">
                <a:solidFill>
                  <a:srgbClr val="000000"/>
                </a:solidFill>
                <a:effectLst/>
                <a:latin typeface="Inter-Light"/>
              </a:rPr>
              <a:t>Device</a:t>
            </a:r>
            <a:r>
              <a:rPr lang="fr-FR" sz="2400" b="0" i="0" dirty="0">
                <a:solidFill>
                  <a:srgbClr val="000000"/>
                </a:solidFill>
                <a:effectLst/>
                <a:latin typeface="Inter-Light"/>
              </a:rPr>
              <a:t> Manager</a:t>
            </a:r>
          </a:p>
          <a:p>
            <a:pPr marL="182880" algn="l">
              <a:buFont typeface="Arial" panose="020B0604020202020204" pitchFamily="34" charset="0"/>
              <a:buChar char="•"/>
            </a:pPr>
            <a:r>
              <a:rPr lang="fr-FR" sz="2400" b="0" i="0" dirty="0">
                <a:solidFill>
                  <a:srgbClr val="000000"/>
                </a:solidFill>
                <a:effectLst/>
                <a:latin typeface="Inter-Light"/>
              </a:rPr>
              <a:t>Policy &amp; </a:t>
            </a:r>
            <a:r>
              <a:rPr lang="fr-FR" sz="2400" b="0" i="0" dirty="0" err="1">
                <a:solidFill>
                  <a:srgbClr val="000000"/>
                </a:solidFill>
                <a:effectLst/>
                <a:latin typeface="Inter-Light"/>
              </a:rPr>
              <a:t>Objects</a:t>
            </a:r>
            <a:endParaRPr lang="fr-FR" sz="2400" b="0" i="0" dirty="0">
              <a:solidFill>
                <a:srgbClr val="000000"/>
              </a:solidFill>
              <a:effectLst/>
              <a:latin typeface="Inter-Light"/>
            </a:endParaRPr>
          </a:p>
          <a:p>
            <a:pPr marL="182880" algn="l">
              <a:buFont typeface="Arial" panose="020B0604020202020204" pitchFamily="34" charset="0"/>
              <a:buChar char="•"/>
            </a:pPr>
            <a:r>
              <a:rPr lang="fr-FR" sz="2400" b="0" i="0" dirty="0">
                <a:solidFill>
                  <a:srgbClr val="000000"/>
                </a:solidFill>
                <a:effectLst/>
                <a:latin typeface="Inter-Light"/>
              </a:rPr>
              <a:t>AP Manager</a:t>
            </a:r>
          </a:p>
          <a:p>
            <a:pPr marL="182880" algn="l">
              <a:buFont typeface="Arial" panose="020B0604020202020204" pitchFamily="34" charset="0"/>
              <a:buChar char="•"/>
            </a:pPr>
            <a:r>
              <a:rPr lang="fr-FR" sz="2400" b="0" i="0" dirty="0" err="1">
                <a:solidFill>
                  <a:srgbClr val="000000"/>
                </a:solidFill>
                <a:effectLst/>
                <a:latin typeface="Inter-Light"/>
              </a:rPr>
              <a:t>FortiClient</a:t>
            </a:r>
            <a:r>
              <a:rPr lang="fr-FR" sz="2400" b="0" i="0" dirty="0">
                <a:solidFill>
                  <a:srgbClr val="000000"/>
                </a:solidFill>
                <a:effectLst/>
                <a:latin typeface="Inter-Light"/>
              </a:rPr>
              <a:t> Manager</a:t>
            </a:r>
          </a:p>
          <a:p>
            <a:pPr marL="182880" algn="l">
              <a:buFont typeface="Arial" panose="020B0604020202020204" pitchFamily="34" charset="0"/>
              <a:buChar char="•"/>
            </a:pPr>
            <a:r>
              <a:rPr lang="fr-FR" sz="2400" b="0" i="0" dirty="0">
                <a:solidFill>
                  <a:srgbClr val="000000"/>
                </a:solidFill>
                <a:effectLst/>
                <a:latin typeface="Inter-Light"/>
              </a:rPr>
              <a:t>VPN Manager</a:t>
            </a:r>
          </a:p>
          <a:p>
            <a:pPr marL="182880" algn="l">
              <a:buFont typeface="Arial" panose="020B0604020202020204" pitchFamily="34" charset="0"/>
              <a:buChar char="•"/>
            </a:pPr>
            <a:r>
              <a:rPr lang="fr-FR" sz="2400" b="0" i="0" dirty="0" err="1">
                <a:solidFill>
                  <a:srgbClr val="000000"/>
                </a:solidFill>
                <a:effectLst/>
                <a:latin typeface="Inter-Light"/>
              </a:rPr>
              <a:t>Fabric</a:t>
            </a:r>
            <a:r>
              <a:rPr lang="fr-FR" sz="2400" b="0" i="0" dirty="0">
                <a:solidFill>
                  <a:srgbClr val="000000"/>
                </a:solidFill>
                <a:effectLst/>
                <a:latin typeface="Inter-Light"/>
              </a:rPr>
              <a:t> </a:t>
            </a:r>
            <a:r>
              <a:rPr lang="fr-FR" sz="2400" b="0" i="0" dirty="0" err="1">
                <a:solidFill>
                  <a:srgbClr val="000000"/>
                </a:solidFill>
                <a:effectLst/>
                <a:latin typeface="Inter-Light"/>
              </a:rPr>
              <a:t>View</a:t>
            </a:r>
            <a:endParaRPr lang="fr-FR" sz="2400" b="0" i="0" dirty="0">
              <a:solidFill>
                <a:srgbClr val="000000"/>
              </a:solidFill>
              <a:effectLst/>
              <a:latin typeface="Inter-Light"/>
            </a:endParaRPr>
          </a:p>
          <a:p>
            <a:pPr marL="182880" algn="l">
              <a:buFont typeface="Arial" panose="020B0604020202020204" pitchFamily="34" charset="0"/>
              <a:buChar char="•"/>
            </a:pPr>
            <a:r>
              <a:rPr lang="fr-FR" sz="2400" b="0" i="0" dirty="0" err="1">
                <a:solidFill>
                  <a:srgbClr val="000000"/>
                </a:solidFill>
                <a:effectLst/>
                <a:latin typeface="Inter-Light"/>
              </a:rPr>
              <a:t>FortiGuard</a:t>
            </a:r>
            <a:endParaRPr lang="fr-FR" sz="2400" b="0" i="0" dirty="0">
              <a:solidFill>
                <a:srgbClr val="000000"/>
              </a:solidFill>
              <a:effectLst/>
              <a:latin typeface="Inter-Light"/>
            </a:endParaRPr>
          </a:p>
          <a:p>
            <a:pPr marL="182880" algn="l">
              <a:buFont typeface="Arial" panose="020B0604020202020204" pitchFamily="34" charset="0"/>
              <a:buChar char="•"/>
            </a:pPr>
            <a:r>
              <a:rPr lang="fr-FR" sz="2400" b="0" i="0" dirty="0" err="1">
                <a:solidFill>
                  <a:srgbClr val="000000"/>
                </a:solidFill>
                <a:effectLst/>
                <a:latin typeface="Inter-Light"/>
              </a:rPr>
              <a:t>FortiSwitch</a:t>
            </a:r>
            <a:r>
              <a:rPr lang="fr-FR" sz="2400" b="0" i="0" dirty="0">
                <a:solidFill>
                  <a:srgbClr val="000000"/>
                </a:solidFill>
                <a:effectLst/>
                <a:latin typeface="Inter-Light"/>
              </a:rPr>
              <a:t> Manager</a:t>
            </a:r>
          </a:p>
          <a:p>
            <a:pPr marL="182880" algn="l">
              <a:buFont typeface="Arial" panose="020B0604020202020204" pitchFamily="34" charset="0"/>
              <a:buChar char="•"/>
            </a:pPr>
            <a:r>
              <a:rPr lang="fr-FR" sz="2400" b="0" i="0" dirty="0">
                <a:solidFill>
                  <a:srgbClr val="000000"/>
                </a:solidFill>
                <a:effectLst/>
                <a:latin typeface="Inter-Light"/>
              </a:rPr>
              <a:t>SOC</a:t>
            </a:r>
          </a:p>
          <a:p>
            <a:pPr marL="182880" algn="l">
              <a:buFont typeface="Arial" panose="020B0604020202020204" pitchFamily="34" charset="0"/>
              <a:buChar char="•"/>
            </a:pPr>
            <a:r>
              <a:rPr lang="fr-FR" sz="2400" b="0" i="0" dirty="0">
                <a:solidFill>
                  <a:srgbClr val="000000"/>
                </a:solidFill>
                <a:effectLst/>
                <a:latin typeface="Inter-Light"/>
              </a:rPr>
              <a:t>System Settings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A08BF3C2-881A-2C34-6C6D-F0FA83B929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165" y="3852747"/>
            <a:ext cx="16706850" cy="468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ZoneTexte 26">
            <a:extLst>
              <a:ext uri="{FF2B5EF4-FFF2-40B4-BE49-F238E27FC236}">
                <a16:creationId xmlns:a16="http://schemas.microsoft.com/office/drawing/2014/main" id="{7A988E34-F20D-F352-5BF9-78D8168D01A9}"/>
              </a:ext>
            </a:extLst>
          </p:cNvPr>
          <p:cNvSpPr txBox="1"/>
          <p:nvPr/>
        </p:nvSpPr>
        <p:spPr>
          <a:xfrm>
            <a:off x="1599439" y="3147837"/>
            <a:ext cx="1012371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2880" algn="l">
              <a:buFont typeface="Arial" panose="020B0604020202020204" pitchFamily="34" charset="0"/>
              <a:buChar char="•"/>
            </a:pPr>
            <a:r>
              <a:rPr lang="fr-FR" sz="2400" b="0" i="0" dirty="0" err="1">
                <a:solidFill>
                  <a:srgbClr val="000000"/>
                </a:solidFill>
                <a:effectLst/>
                <a:latin typeface="Inter-Light"/>
              </a:rPr>
              <a:t>Device</a:t>
            </a:r>
            <a:r>
              <a:rPr lang="fr-FR" sz="2400" b="0" i="0" dirty="0">
                <a:solidFill>
                  <a:srgbClr val="000000"/>
                </a:solidFill>
                <a:effectLst/>
                <a:latin typeface="Inter-Light"/>
              </a:rPr>
              <a:t> Manager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9D137A17-B713-3C25-26FB-4401C7132F8E}"/>
              </a:ext>
            </a:extLst>
          </p:cNvPr>
          <p:cNvSpPr txBox="1"/>
          <p:nvPr/>
        </p:nvSpPr>
        <p:spPr>
          <a:xfrm>
            <a:off x="1766792" y="3170489"/>
            <a:ext cx="94183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spcBef>
                <a:spcPts val="1125"/>
              </a:spcBef>
              <a:buFont typeface="Wingdings" panose="05000000000000000000" pitchFamily="2" charset="2"/>
              <a:buChar char="§"/>
            </a:pPr>
            <a:r>
              <a:rPr lang="fr-FR" sz="2400" b="0" i="0" dirty="0">
                <a:solidFill>
                  <a:srgbClr val="000000"/>
                </a:solidFill>
                <a:effectLst/>
                <a:latin typeface="Inter-Light"/>
              </a:rPr>
              <a:t>Policy &amp; </a:t>
            </a:r>
            <a:r>
              <a:rPr lang="fr-FR" sz="2400" b="0" i="0" dirty="0" err="1">
                <a:solidFill>
                  <a:srgbClr val="000000"/>
                </a:solidFill>
                <a:effectLst/>
                <a:latin typeface="Inter-Light"/>
              </a:rPr>
              <a:t>Objects</a:t>
            </a:r>
            <a:endParaRPr lang="fr-FR" sz="2400" b="0" i="0" dirty="0">
              <a:solidFill>
                <a:srgbClr val="000000"/>
              </a:solidFill>
              <a:effectLst/>
              <a:latin typeface="Inter-Light"/>
            </a:endParaRPr>
          </a:p>
        </p:txBody>
      </p:sp>
      <p:pic>
        <p:nvPicPr>
          <p:cNvPr id="4104" name="Picture 8">
            <a:extLst>
              <a:ext uri="{FF2B5EF4-FFF2-40B4-BE49-F238E27FC236}">
                <a16:creationId xmlns:a16="http://schemas.microsoft.com/office/drawing/2014/main" id="{A582850D-A1E5-557C-95ED-6583A445F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5838" y="3817758"/>
            <a:ext cx="14649450" cy="510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6AE9A602-18AF-0D9A-5B44-4327B6C0B0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6210" y="3410424"/>
            <a:ext cx="8477250" cy="6534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ZoneTexte 30">
            <a:extLst>
              <a:ext uri="{FF2B5EF4-FFF2-40B4-BE49-F238E27FC236}">
                <a16:creationId xmlns:a16="http://schemas.microsoft.com/office/drawing/2014/main" id="{9A77B867-51AA-A62C-E1D1-836A24172E9E}"/>
              </a:ext>
            </a:extLst>
          </p:cNvPr>
          <p:cNvSpPr txBox="1"/>
          <p:nvPr/>
        </p:nvSpPr>
        <p:spPr>
          <a:xfrm>
            <a:off x="1771146" y="3200321"/>
            <a:ext cx="94183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fr-FR" sz="2400" dirty="0"/>
              <a:t>VPN Management 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D525D768-D6E1-BE72-B9C8-16BBEC9EB90A}"/>
              </a:ext>
            </a:extLst>
          </p:cNvPr>
          <p:cNvSpPr txBox="1"/>
          <p:nvPr/>
        </p:nvSpPr>
        <p:spPr>
          <a:xfrm>
            <a:off x="1766792" y="3147092"/>
            <a:ext cx="94183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fr-FR" sz="2400" dirty="0"/>
              <a:t>TEMPLATES : </a:t>
            </a:r>
          </a:p>
        </p:txBody>
      </p:sp>
      <p:pic>
        <p:nvPicPr>
          <p:cNvPr id="4108" name="Picture 12">
            <a:extLst>
              <a:ext uri="{FF2B5EF4-FFF2-40B4-BE49-F238E27FC236}">
                <a16:creationId xmlns:a16="http://schemas.microsoft.com/office/drawing/2014/main" id="{2C876BB4-0233-64DB-9467-23242CEF3C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6081" y="4001372"/>
            <a:ext cx="7648505" cy="5777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4089715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4.32099E-6 L 8.94444E-5 0.6753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376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-1.11111E-6 L 0.00087 0.65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" y="3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-4.81481E-6 L -0.00799 0.77176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9" y="38580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4.93827E-6 L 0.00659 0.83086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0" y="4154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7 4.44444E-6 L -0.00825 0.91018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17" y="45509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0556E-6 -1.23457E-7 L -0.00304 0.72515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41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" y="3625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2.34568E-6 L 0.00521 0.7446 " pathEditMode="relative" rAng="0" ptsTypes="AA">
                                      <p:cBhvr>
                                        <p:cTn id="54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0" y="37222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9.72222E-7 -4.07407E-6 L 0.00981 0.8213 " pathEditMode="relative" rAng="0" ptsTypes="AA">
                                      <p:cBhvr>
                                        <p:cTn id="56" dur="2000" fill="hold"/>
                                        <p:tgtEl>
                                          <p:spTgt spid="41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6" y="4106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7" grpId="0"/>
      <p:bldP spid="27" grpId="1"/>
      <p:bldP spid="29" grpId="0"/>
      <p:bldP spid="29" grpId="1"/>
      <p:bldP spid="31" grpId="0"/>
      <p:bldP spid="31" grpId="1"/>
      <p:bldP spid="3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3FCE3F-9FE9-1C8E-B754-0F0A44F64E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C6BC0D00-3B30-E393-A6B8-A327F677A8D8}"/>
              </a:ext>
            </a:extLst>
          </p:cNvPr>
          <p:cNvSpPr/>
          <p:nvPr/>
        </p:nvSpPr>
        <p:spPr>
          <a:xfrm flipV="1">
            <a:off x="937165" y="1363842"/>
            <a:ext cx="664451" cy="0"/>
          </a:xfrm>
          <a:prstGeom prst="line">
            <a:avLst/>
          </a:prstGeom>
          <a:ln w="19050" cap="flat">
            <a:solidFill>
              <a:schemeClr val="tx1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21" name="Group 10">
            <a:extLst>
              <a:ext uri="{FF2B5EF4-FFF2-40B4-BE49-F238E27FC236}">
                <a16:creationId xmlns:a16="http://schemas.microsoft.com/office/drawing/2014/main" id="{F9DD7E30-05DD-C7B1-8D3C-496E883704FD}"/>
              </a:ext>
            </a:extLst>
          </p:cNvPr>
          <p:cNvGrpSpPr/>
          <p:nvPr/>
        </p:nvGrpSpPr>
        <p:grpSpPr>
          <a:xfrm rot="5400000">
            <a:off x="10999855" y="-3576618"/>
            <a:ext cx="2289462" cy="8230074"/>
            <a:chOff x="0" y="0"/>
            <a:chExt cx="487267" cy="183189"/>
          </a:xfrm>
          <a:solidFill>
            <a:schemeClr val="accent5">
              <a:lumMod val="75000"/>
            </a:schemeClr>
          </a:solidFill>
        </p:grpSpPr>
        <p:sp>
          <p:nvSpPr>
            <p:cNvPr id="22" name="Freeform 11">
              <a:extLst>
                <a:ext uri="{FF2B5EF4-FFF2-40B4-BE49-F238E27FC236}">
                  <a16:creationId xmlns:a16="http://schemas.microsoft.com/office/drawing/2014/main" id="{CCCEF504-E4DA-47B8-AD21-1B17410FD702}"/>
                </a:ext>
              </a:extLst>
            </p:cNvPr>
            <p:cNvSpPr/>
            <p:nvPr/>
          </p:nvSpPr>
          <p:spPr>
            <a:xfrm>
              <a:off x="0" y="0"/>
              <a:ext cx="487267" cy="183189"/>
            </a:xfrm>
            <a:custGeom>
              <a:avLst/>
              <a:gdLst/>
              <a:ahLst/>
              <a:cxnLst/>
              <a:rect l="l" t="t" r="r" b="b"/>
              <a:pathLst>
                <a:path w="487267" h="183189">
                  <a:moveTo>
                    <a:pt x="0" y="0"/>
                  </a:moveTo>
                  <a:lnTo>
                    <a:pt x="487267" y="0"/>
                  </a:lnTo>
                  <a:lnTo>
                    <a:pt x="487267" y="183189"/>
                  </a:lnTo>
                  <a:lnTo>
                    <a:pt x="0" y="183189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3" name="TextBox 12">
              <a:extLst>
                <a:ext uri="{FF2B5EF4-FFF2-40B4-BE49-F238E27FC236}">
                  <a16:creationId xmlns:a16="http://schemas.microsoft.com/office/drawing/2014/main" id="{8AE664AA-15D3-3C20-3B3A-95998AE3F081}"/>
                </a:ext>
              </a:extLst>
            </p:cNvPr>
            <p:cNvSpPr txBox="1"/>
            <p:nvPr/>
          </p:nvSpPr>
          <p:spPr>
            <a:xfrm>
              <a:off x="0" y="-38100"/>
              <a:ext cx="487267" cy="221289"/>
            </a:xfrm>
            <a:prstGeom prst="rect">
              <a:avLst/>
            </a:prstGeom>
            <a:grpFill/>
            <a:ln>
              <a:noFill/>
            </a:ln>
          </p:spPr>
          <p:txBody>
            <a:bodyPr lIns="49214" tIns="49214" rIns="49214" bIns="49214" rtlCol="0" anchor="ctr"/>
            <a:lstStyle/>
            <a:p>
              <a:pPr algn="ctr">
                <a:lnSpc>
                  <a:spcPts val="2490"/>
                </a:lnSpc>
              </a:pPr>
              <a:endParaRPr/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90216EC6-F630-024F-4DD4-651763FDC014}"/>
              </a:ext>
            </a:extLst>
          </p:cNvPr>
          <p:cNvSpPr/>
          <p:nvPr/>
        </p:nvSpPr>
        <p:spPr>
          <a:xfrm>
            <a:off x="17276005" y="9334409"/>
            <a:ext cx="685800" cy="941530"/>
          </a:xfrm>
          <a:prstGeom prst="rect">
            <a:avLst/>
          </a:prstGeom>
          <a:solidFill>
            <a:srgbClr val="3185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</a:p>
        </p:txBody>
      </p:sp>
      <p:sp>
        <p:nvSpPr>
          <p:cNvPr id="3" name="TextBox 17">
            <a:extLst>
              <a:ext uri="{FF2B5EF4-FFF2-40B4-BE49-F238E27FC236}">
                <a16:creationId xmlns:a16="http://schemas.microsoft.com/office/drawing/2014/main" id="{A61B8F10-CDA2-9051-AF1E-CBC621B5025E}"/>
              </a:ext>
            </a:extLst>
          </p:cNvPr>
          <p:cNvSpPr txBox="1"/>
          <p:nvPr/>
        </p:nvSpPr>
        <p:spPr>
          <a:xfrm>
            <a:off x="937165" y="989064"/>
            <a:ext cx="5182413" cy="2289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94"/>
              </a:lnSpc>
            </a:pPr>
            <a:r>
              <a:rPr lang="en-US" sz="1424" spc="425" dirty="0">
                <a:solidFill>
                  <a:schemeClr val="accent5">
                    <a:lumMod val="75000"/>
                  </a:schemeClr>
                </a:solidFill>
                <a:latin typeface="Cy Grotesk Wide"/>
              </a:rPr>
              <a:t>ÉTAT D’ART DU SD-WAN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E09B3B00-01C2-8768-9D25-FF4919935DE5}"/>
              </a:ext>
            </a:extLst>
          </p:cNvPr>
          <p:cNvSpPr txBox="1"/>
          <p:nvPr/>
        </p:nvSpPr>
        <p:spPr>
          <a:xfrm>
            <a:off x="10668000" y="779067"/>
            <a:ext cx="81591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>
                <a:solidFill>
                  <a:schemeClr val="bg1"/>
                </a:solidFill>
              </a:rPr>
              <a:t>FORTIANALYZER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0C8E0016-4ADB-6DE5-4118-A9F1AF9D1D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0" t="933" r="5929" b="3484"/>
          <a:stretch/>
        </p:blipFill>
        <p:spPr bwMode="auto">
          <a:xfrm>
            <a:off x="4097888" y="3434527"/>
            <a:ext cx="10649704" cy="6555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983CF43B-1F9A-14F4-04A1-24D81E11B572}"/>
              </a:ext>
            </a:extLst>
          </p:cNvPr>
          <p:cNvSpPr txBox="1"/>
          <p:nvPr/>
        </p:nvSpPr>
        <p:spPr>
          <a:xfrm>
            <a:off x="937165" y="2287556"/>
            <a:ext cx="1028501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sz="2400" dirty="0"/>
              <a:t>le fonctionnement de </a:t>
            </a:r>
            <a:r>
              <a:rPr lang="fr-FR" sz="2400" b="1" dirty="0" err="1"/>
              <a:t>FortiAnalyzer</a:t>
            </a:r>
            <a:r>
              <a:rPr lang="fr-FR" sz="2400" dirty="0"/>
              <a:t> et son intégration avec </a:t>
            </a:r>
            <a:r>
              <a:rPr lang="fr-FR" sz="2400" b="1" dirty="0" err="1"/>
              <a:t>FortiManager</a:t>
            </a:r>
            <a:endParaRPr lang="fr-FR" sz="2400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247E3048-FE80-9B0A-CFF9-A042979E4385}"/>
              </a:ext>
            </a:extLst>
          </p:cNvPr>
          <p:cNvSpPr txBox="1"/>
          <p:nvPr/>
        </p:nvSpPr>
        <p:spPr>
          <a:xfrm>
            <a:off x="639394" y="2994765"/>
            <a:ext cx="9144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indent="-342900">
              <a:buFont typeface="Wingdings" panose="05000000000000000000" pitchFamily="2" charset="2"/>
              <a:buChar char="§"/>
            </a:pPr>
            <a:r>
              <a:rPr lang="fr-FR" sz="2400" dirty="0">
                <a:latin typeface="Calibri" panose="020F0502020204030204" pitchFamily="34" charset="0"/>
              </a:rPr>
              <a:t>DEVICE MANAGER   :</a:t>
            </a:r>
            <a:endParaRPr lang="fr-FR" sz="2400" dirty="0">
              <a:effectLst/>
              <a:latin typeface="Calibri" panose="020F0502020204030204" pitchFamily="34" charset="0"/>
            </a:endParaRPr>
          </a:p>
        </p:txBody>
      </p:sp>
      <p:pic>
        <p:nvPicPr>
          <p:cNvPr id="6150" name="Picture 6">
            <a:extLst>
              <a:ext uri="{FF2B5EF4-FFF2-40B4-BE49-F238E27FC236}">
                <a16:creationId xmlns:a16="http://schemas.microsoft.com/office/drawing/2014/main" id="{9B28E189-DE77-8845-7B24-C3E31F0357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9390" y="4029923"/>
            <a:ext cx="15306675" cy="600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D43B371E-ECA3-3F67-D223-00D62B323BB1}"/>
              </a:ext>
            </a:extLst>
          </p:cNvPr>
          <p:cNvSpPr txBox="1"/>
          <p:nvPr/>
        </p:nvSpPr>
        <p:spPr>
          <a:xfrm>
            <a:off x="708206" y="2891961"/>
            <a:ext cx="9144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indent="-342900">
              <a:buFont typeface="Wingdings" panose="05000000000000000000" pitchFamily="2" charset="2"/>
              <a:buChar char="§"/>
            </a:pPr>
            <a:r>
              <a:rPr lang="fr-FR" sz="2400" dirty="0">
                <a:effectLst/>
                <a:latin typeface="Calibri" panose="020F0502020204030204" pitchFamily="34" charset="0"/>
              </a:rPr>
              <a:t>FORTIVIEW</a:t>
            </a:r>
          </a:p>
        </p:txBody>
      </p:sp>
      <p:pic>
        <p:nvPicPr>
          <p:cNvPr id="6154" name="Picture 10">
            <a:extLst>
              <a:ext uri="{FF2B5EF4-FFF2-40B4-BE49-F238E27FC236}">
                <a16:creationId xmlns:a16="http://schemas.microsoft.com/office/drawing/2014/main" id="{F74D100A-C732-0583-247A-6A308D0873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3673" y="3701340"/>
            <a:ext cx="12154411" cy="6124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6" name="Picture 12">
            <a:extLst>
              <a:ext uri="{FF2B5EF4-FFF2-40B4-BE49-F238E27FC236}">
                <a16:creationId xmlns:a16="http://schemas.microsoft.com/office/drawing/2014/main" id="{82345462-85AE-A423-1439-7080B5C3FD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9237" y="3780005"/>
            <a:ext cx="15249525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4B189B11-1142-8072-DDE9-E3A44B2D5BE9}"/>
              </a:ext>
            </a:extLst>
          </p:cNvPr>
          <p:cNvSpPr txBox="1"/>
          <p:nvPr/>
        </p:nvSpPr>
        <p:spPr>
          <a:xfrm>
            <a:off x="974176" y="2963776"/>
            <a:ext cx="9144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indent="-342900">
              <a:buFont typeface="Wingdings" panose="05000000000000000000" pitchFamily="2" charset="2"/>
              <a:buChar char="§"/>
            </a:pPr>
            <a:r>
              <a:rPr lang="fr-FR" sz="2400" dirty="0">
                <a:latin typeface="Calibri" panose="020F0502020204030204" pitchFamily="34" charset="0"/>
              </a:rPr>
              <a:t>LOG</a:t>
            </a:r>
            <a:r>
              <a:rPr lang="fr-FR" sz="2400" dirty="0">
                <a:effectLst/>
                <a:latin typeface="Calibri" panose="020F0502020204030204" pitchFamily="34" charset="0"/>
              </a:rPr>
              <a:t>VIEW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D40E1A5E-1C36-C569-494D-F0117DF73AC2}"/>
              </a:ext>
            </a:extLst>
          </p:cNvPr>
          <p:cNvSpPr txBox="1"/>
          <p:nvPr/>
        </p:nvSpPr>
        <p:spPr>
          <a:xfrm>
            <a:off x="680682" y="2987103"/>
            <a:ext cx="9144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indent="-342900">
              <a:buFont typeface="Wingdings" panose="05000000000000000000" pitchFamily="2" charset="2"/>
              <a:buChar char="§"/>
            </a:pPr>
            <a:r>
              <a:rPr lang="fr-FR" sz="2400" dirty="0">
                <a:effectLst/>
                <a:latin typeface="Calibri" panose="020F0502020204030204" pitchFamily="34" charset="0"/>
              </a:rPr>
              <a:t>EVENTS :</a:t>
            </a:r>
          </a:p>
        </p:txBody>
      </p:sp>
      <p:pic>
        <p:nvPicPr>
          <p:cNvPr id="6160" name="Picture 16">
            <a:extLst>
              <a:ext uri="{FF2B5EF4-FFF2-40B4-BE49-F238E27FC236}">
                <a16:creationId xmlns:a16="http://schemas.microsoft.com/office/drawing/2014/main" id="{89C5E400-A619-33F3-FF0E-0A8C072FA6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4270" y="3440760"/>
            <a:ext cx="13616937" cy="6272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019DD069-22BC-1D0F-DE08-8C287623FB63}"/>
              </a:ext>
            </a:extLst>
          </p:cNvPr>
          <p:cNvSpPr txBox="1"/>
          <p:nvPr/>
        </p:nvSpPr>
        <p:spPr>
          <a:xfrm>
            <a:off x="694444" y="2948538"/>
            <a:ext cx="9144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indent="-342900">
              <a:buFont typeface="Wingdings" panose="05000000000000000000" pitchFamily="2" charset="2"/>
              <a:buChar char="§"/>
            </a:pPr>
            <a:r>
              <a:rPr lang="fr-FR" sz="2400" dirty="0">
                <a:effectLst/>
                <a:latin typeface="Calibri" panose="020F0502020204030204" pitchFamily="34" charset="0"/>
              </a:rPr>
              <a:t>INCIDENTS :</a:t>
            </a:r>
          </a:p>
        </p:txBody>
      </p:sp>
      <p:pic>
        <p:nvPicPr>
          <p:cNvPr id="6164" name="Picture 20">
            <a:extLst>
              <a:ext uri="{FF2B5EF4-FFF2-40B4-BE49-F238E27FC236}">
                <a16:creationId xmlns:a16="http://schemas.microsoft.com/office/drawing/2014/main" id="{58C9CB3C-0922-EF85-3EAC-47890693FA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1977" y="4765492"/>
            <a:ext cx="12001500" cy="4438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6" name="Picture 22">
            <a:extLst>
              <a:ext uri="{FF2B5EF4-FFF2-40B4-BE49-F238E27FC236}">
                <a16:creationId xmlns:a16="http://schemas.microsoft.com/office/drawing/2014/main" id="{06CEB3BE-D42D-AD05-6639-355BC71FD8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285" y="4064520"/>
            <a:ext cx="9077325" cy="4414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8" name="Picture 24">
            <a:extLst>
              <a:ext uri="{FF2B5EF4-FFF2-40B4-BE49-F238E27FC236}">
                <a16:creationId xmlns:a16="http://schemas.microsoft.com/office/drawing/2014/main" id="{EFC541E4-65E6-8630-1856-C23DF9B6D0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4789" y="4225334"/>
            <a:ext cx="8450645" cy="4254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19D9616B-CF76-5FA3-4474-E8E50CB77BE2}"/>
              </a:ext>
            </a:extLst>
          </p:cNvPr>
          <p:cNvSpPr txBox="1"/>
          <p:nvPr/>
        </p:nvSpPr>
        <p:spPr>
          <a:xfrm>
            <a:off x="666919" y="2917549"/>
            <a:ext cx="9144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indent="-342900">
              <a:buFont typeface="Wingdings" panose="05000000000000000000" pitchFamily="2" charset="2"/>
              <a:buChar char="§"/>
            </a:pPr>
            <a:r>
              <a:rPr lang="fr-FR" sz="2400" dirty="0">
                <a:latin typeface="Calibri" panose="020F0502020204030204" pitchFamily="34" charset="0"/>
              </a:rPr>
              <a:t>REPORTS</a:t>
            </a:r>
            <a:r>
              <a:rPr lang="fr-FR" sz="2400" dirty="0">
                <a:effectLst/>
                <a:latin typeface="Calibri" panose="020F0502020204030204" pitchFamily="34" charset="0"/>
              </a:rPr>
              <a:t> :</a:t>
            </a:r>
          </a:p>
        </p:txBody>
      </p:sp>
    </p:spTree>
    <p:extLst>
      <p:ext uri="{BB962C8B-B14F-4D97-AF65-F5344CB8AC3E}">
        <p14:creationId xmlns:p14="http://schemas.microsoft.com/office/powerpoint/2010/main" val="605101425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9.72222E-7 8.64198E-7 L -0.02769 0.7160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89" y="3580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52778E-6 -3.08642E-6 L -0.01458 0.81158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29" y="4057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1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02778E-6 2.34568E-6 L -0.0046 0.68796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61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4" y="34398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63889E-6 4.07407E-6 L -0.02083 0.86435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42" y="4321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0556E-6 -1.7284E-6 L 0.01215 0.70278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61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8" y="35139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6.17284E-7 L -0.00122 0.75787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1" y="3788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6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6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-3.82716E-6 L -0.00182 0.73858 " pathEditMode="relative" rAng="0" ptsTypes="AA">
                                      <p:cBhvr>
                                        <p:cTn id="54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5" y="36929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93827E-6 L 0 0.6372 " pathEditMode="relative" rAng="0" ptsTypes="AA">
                                      <p:cBhvr>
                                        <p:cTn id="56" dur="2000" fill="hold"/>
                                        <p:tgtEl>
                                          <p:spTgt spid="61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185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61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61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1.35802E-6 L 0.00712 0.78086 " pathEditMode="relative" rAng="0" ptsTypes="AA">
                                      <p:cBhvr>
                                        <p:cTn id="70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6" y="39043"/>
                                    </p:animMotion>
                                  </p:childTnLst>
                                </p:cTn>
                              </p:par>
                              <p:par>
                                <p:cTn id="7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9.72222E-7 -1.85185E-6 L 0.00148 0.75031 " pathEditMode="relative" rAng="0" ptsTypes="AA">
                                      <p:cBhvr>
                                        <p:cTn id="72" dur="2000" fill="hold"/>
                                        <p:tgtEl>
                                          <p:spTgt spid="61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" y="375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61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61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02778E-6 -6.17284E-7 L -0.02248 0.82886 " pathEditMode="relative" rAng="0" ptsTypes="AA">
                                      <p:cBhvr>
                                        <p:cTn id="86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28" y="41435"/>
                                    </p:animMotion>
                                  </p:childTnLst>
                                </p:cTn>
                              </p:par>
                              <p:par>
                                <p:cTn id="8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02778E-6 -2.34568E-6 L -0.0046 0.63719 " pathEditMode="relative" rAng="0" ptsTypes="AA">
                                      <p:cBhvr>
                                        <p:cTn id="88" dur="2000" fill="hold"/>
                                        <p:tgtEl>
                                          <p:spTgt spid="61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4" y="3185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61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61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61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61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8" grpId="1"/>
      <p:bldP spid="13" grpId="0"/>
      <p:bldP spid="13" grpId="1"/>
      <p:bldP spid="14" grpId="0"/>
      <p:bldP spid="14" grpId="1"/>
      <p:bldP spid="15" grpId="0"/>
      <p:bldP spid="15" grpId="1"/>
      <p:bldP spid="16" grpId="0"/>
      <p:bldP spid="16" grpId="1"/>
      <p:bldP spid="1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A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610621" y="4027671"/>
            <a:ext cx="9414817" cy="63703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8503"/>
              </a:lnSpc>
            </a:pPr>
            <a:r>
              <a:rPr lang="en-US" sz="24200" dirty="0">
                <a:solidFill>
                  <a:srgbClr val="064259"/>
                </a:solidFill>
                <a:latin typeface="Cy Grotesk Wide Bold"/>
              </a:rPr>
              <a:t>03</a:t>
            </a:r>
          </a:p>
        </p:txBody>
      </p:sp>
      <p:sp>
        <p:nvSpPr>
          <p:cNvPr id="5" name="TextBox 2">
            <a:extLst>
              <a:ext uri="{FF2B5EF4-FFF2-40B4-BE49-F238E27FC236}">
                <a16:creationId xmlns:a16="http://schemas.microsoft.com/office/drawing/2014/main" id="{405737F8-60C5-4847-9413-28CF100106EA}"/>
              </a:ext>
            </a:extLst>
          </p:cNvPr>
          <p:cNvSpPr txBox="1"/>
          <p:nvPr/>
        </p:nvSpPr>
        <p:spPr>
          <a:xfrm>
            <a:off x="1295218" y="1866900"/>
            <a:ext cx="16687982" cy="14773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9600" dirty="0">
                <a:solidFill>
                  <a:srgbClr val="064259"/>
                </a:solidFill>
                <a:latin typeface="Cy Grotesk Wide Bold"/>
              </a:rPr>
              <a:t>RÉALISATION</a:t>
            </a: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/>
          <p:cNvSpPr/>
          <p:nvPr/>
        </p:nvSpPr>
        <p:spPr>
          <a:xfrm flipV="1">
            <a:off x="1045403" y="1374903"/>
            <a:ext cx="664451" cy="0"/>
          </a:xfrm>
          <a:prstGeom prst="line">
            <a:avLst/>
          </a:prstGeom>
          <a:ln w="19050" cap="flat">
            <a:solidFill>
              <a:srgbClr val="064259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29" name="Group 10">
            <a:extLst>
              <a:ext uri="{FF2B5EF4-FFF2-40B4-BE49-F238E27FC236}">
                <a16:creationId xmlns:a16="http://schemas.microsoft.com/office/drawing/2014/main" id="{902C8157-E18C-4353-A3B1-4AA0BED58F85}"/>
              </a:ext>
            </a:extLst>
          </p:cNvPr>
          <p:cNvGrpSpPr/>
          <p:nvPr/>
        </p:nvGrpSpPr>
        <p:grpSpPr>
          <a:xfrm rot="5400000">
            <a:off x="11123706" y="-3565557"/>
            <a:ext cx="2289462" cy="8230074"/>
            <a:chOff x="0" y="0"/>
            <a:chExt cx="487267" cy="183189"/>
          </a:xfrm>
          <a:solidFill>
            <a:schemeClr val="accent5">
              <a:lumMod val="75000"/>
            </a:schemeClr>
          </a:solidFill>
        </p:grpSpPr>
        <p:sp>
          <p:nvSpPr>
            <p:cNvPr id="30" name="Freeform 11">
              <a:extLst>
                <a:ext uri="{FF2B5EF4-FFF2-40B4-BE49-F238E27FC236}">
                  <a16:creationId xmlns:a16="http://schemas.microsoft.com/office/drawing/2014/main" id="{1336391C-09D8-49A3-B2EC-0B196348F7B2}"/>
                </a:ext>
              </a:extLst>
            </p:cNvPr>
            <p:cNvSpPr/>
            <p:nvPr/>
          </p:nvSpPr>
          <p:spPr>
            <a:xfrm>
              <a:off x="0" y="0"/>
              <a:ext cx="487267" cy="183189"/>
            </a:xfrm>
            <a:custGeom>
              <a:avLst/>
              <a:gdLst/>
              <a:ahLst/>
              <a:cxnLst/>
              <a:rect l="l" t="t" r="r" b="b"/>
              <a:pathLst>
                <a:path w="487267" h="183189">
                  <a:moveTo>
                    <a:pt x="0" y="0"/>
                  </a:moveTo>
                  <a:lnTo>
                    <a:pt x="487267" y="0"/>
                  </a:lnTo>
                  <a:lnTo>
                    <a:pt x="487267" y="183189"/>
                  </a:lnTo>
                  <a:lnTo>
                    <a:pt x="0" y="183189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1" name="TextBox 12">
              <a:extLst>
                <a:ext uri="{FF2B5EF4-FFF2-40B4-BE49-F238E27FC236}">
                  <a16:creationId xmlns:a16="http://schemas.microsoft.com/office/drawing/2014/main" id="{97614655-ADE1-4A53-9CD6-EE961B4FED3B}"/>
                </a:ext>
              </a:extLst>
            </p:cNvPr>
            <p:cNvSpPr txBox="1"/>
            <p:nvPr/>
          </p:nvSpPr>
          <p:spPr>
            <a:xfrm>
              <a:off x="0" y="-38100"/>
              <a:ext cx="487267" cy="221289"/>
            </a:xfrm>
            <a:prstGeom prst="rect">
              <a:avLst/>
            </a:prstGeom>
            <a:solidFill>
              <a:srgbClr val="064259"/>
            </a:solidFill>
            <a:ln>
              <a:noFill/>
            </a:ln>
          </p:spPr>
          <p:txBody>
            <a:bodyPr lIns="49214" tIns="49214" rIns="49214" bIns="49214" rtlCol="0" anchor="ctr"/>
            <a:lstStyle/>
            <a:p>
              <a:pPr algn="ctr">
                <a:lnSpc>
                  <a:spcPts val="2490"/>
                </a:lnSpc>
              </a:pPr>
              <a:endParaRPr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5FD90568-A739-4C55-9376-A77708A47781}"/>
              </a:ext>
            </a:extLst>
          </p:cNvPr>
          <p:cNvSpPr/>
          <p:nvPr/>
        </p:nvSpPr>
        <p:spPr>
          <a:xfrm>
            <a:off x="9448800" y="4533900"/>
            <a:ext cx="381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B0A3DBD-BC9D-472F-9ECB-B5179BCAF128}"/>
              </a:ext>
            </a:extLst>
          </p:cNvPr>
          <p:cNvSpPr/>
          <p:nvPr/>
        </p:nvSpPr>
        <p:spPr>
          <a:xfrm>
            <a:off x="17399856" y="9345470"/>
            <a:ext cx="685800" cy="941530"/>
          </a:xfrm>
          <a:prstGeom prst="rect">
            <a:avLst/>
          </a:prstGeom>
          <a:solidFill>
            <a:srgbClr val="1737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49EA0610-BA72-0499-4E0C-88A9D5F037F9}"/>
              </a:ext>
            </a:extLst>
          </p:cNvPr>
          <p:cNvSpPr txBox="1"/>
          <p:nvPr/>
        </p:nvSpPr>
        <p:spPr>
          <a:xfrm>
            <a:off x="9905901" y="790128"/>
            <a:ext cx="75259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>
                <a:solidFill>
                  <a:schemeClr val="bg1"/>
                </a:solidFill>
              </a:rPr>
              <a:t>RÉALISATION</a:t>
            </a:r>
          </a:p>
        </p:txBody>
      </p:sp>
      <p:sp>
        <p:nvSpPr>
          <p:cNvPr id="5" name="TextBox 18">
            <a:extLst>
              <a:ext uri="{FF2B5EF4-FFF2-40B4-BE49-F238E27FC236}">
                <a16:creationId xmlns:a16="http://schemas.microsoft.com/office/drawing/2014/main" id="{161F2779-BBEF-050D-B7BD-989651D706C1}"/>
              </a:ext>
            </a:extLst>
          </p:cNvPr>
          <p:cNvSpPr txBox="1"/>
          <p:nvPr/>
        </p:nvSpPr>
        <p:spPr>
          <a:xfrm>
            <a:off x="609600" y="1006537"/>
            <a:ext cx="6172200" cy="2289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994"/>
              </a:lnSpc>
            </a:pPr>
            <a:r>
              <a:rPr lang="en-US" sz="1424" spc="425" dirty="0">
                <a:solidFill>
                  <a:srgbClr val="064259"/>
                </a:solidFill>
                <a:latin typeface="Cy Grotesk Wide"/>
              </a:rPr>
              <a:t>RÉALISATION 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6491ABB7-8065-145A-CF14-075E9F38ED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971" r="1047"/>
          <a:stretch/>
        </p:blipFill>
        <p:spPr>
          <a:xfrm>
            <a:off x="1709854" y="2933700"/>
            <a:ext cx="13639801" cy="6868115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122ED53D-C331-78CE-15DE-BC5830FA7F79}"/>
              </a:ext>
            </a:extLst>
          </p:cNvPr>
          <p:cNvSpPr txBox="1"/>
          <p:nvPr/>
        </p:nvSpPr>
        <p:spPr>
          <a:xfrm>
            <a:off x="937165" y="2287556"/>
            <a:ext cx="1028501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sz="2400" dirty="0"/>
              <a:t>Topologie :</a:t>
            </a:r>
          </a:p>
        </p:txBody>
      </p:sp>
    </p:spTree>
    <p:extLst>
      <p:ext uri="{BB962C8B-B14F-4D97-AF65-F5344CB8AC3E}">
        <p14:creationId xmlns:p14="http://schemas.microsoft.com/office/powerpoint/2010/main" val="301893762"/>
      </p:ext>
    </p:extLst>
  </p:cSld>
  <p:clrMapOvr>
    <a:masterClrMapping/>
  </p:clrMapOvr>
  <p:transition spd="slow">
    <p:cover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/>
          <p:cNvSpPr/>
          <p:nvPr/>
        </p:nvSpPr>
        <p:spPr>
          <a:xfrm flipV="1">
            <a:off x="1045403" y="1374903"/>
            <a:ext cx="664451" cy="0"/>
          </a:xfrm>
          <a:prstGeom prst="line">
            <a:avLst/>
          </a:prstGeom>
          <a:ln w="19050" cap="flat">
            <a:solidFill>
              <a:srgbClr val="064259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29" name="Group 10">
            <a:extLst>
              <a:ext uri="{FF2B5EF4-FFF2-40B4-BE49-F238E27FC236}">
                <a16:creationId xmlns:a16="http://schemas.microsoft.com/office/drawing/2014/main" id="{902C8157-E18C-4353-A3B1-4AA0BED58F85}"/>
              </a:ext>
            </a:extLst>
          </p:cNvPr>
          <p:cNvGrpSpPr/>
          <p:nvPr/>
        </p:nvGrpSpPr>
        <p:grpSpPr>
          <a:xfrm rot="5400000">
            <a:off x="11123706" y="-3565557"/>
            <a:ext cx="2289462" cy="8230074"/>
            <a:chOff x="0" y="0"/>
            <a:chExt cx="487267" cy="183189"/>
          </a:xfrm>
          <a:solidFill>
            <a:schemeClr val="accent5">
              <a:lumMod val="75000"/>
            </a:schemeClr>
          </a:solidFill>
        </p:grpSpPr>
        <p:sp>
          <p:nvSpPr>
            <p:cNvPr id="30" name="Freeform 11">
              <a:extLst>
                <a:ext uri="{FF2B5EF4-FFF2-40B4-BE49-F238E27FC236}">
                  <a16:creationId xmlns:a16="http://schemas.microsoft.com/office/drawing/2014/main" id="{1336391C-09D8-49A3-B2EC-0B196348F7B2}"/>
                </a:ext>
              </a:extLst>
            </p:cNvPr>
            <p:cNvSpPr/>
            <p:nvPr/>
          </p:nvSpPr>
          <p:spPr>
            <a:xfrm>
              <a:off x="0" y="0"/>
              <a:ext cx="487267" cy="183189"/>
            </a:xfrm>
            <a:custGeom>
              <a:avLst/>
              <a:gdLst/>
              <a:ahLst/>
              <a:cxnLst/>
              <a:rect l="l" t="t" r="r" b="b"/>
              <a:pathLst>
                <a:path w="487267" h="183189">
                  <a:moveTo>
                    <a:pt x="0" y="0"/>
                  </a:moveTo>
                  <a:lnTo>
                    <a:pt x="487267" y="0"/>
                  </a:lnTo>
                  <a:lnTo>
                    <a:pt x="487267" y="183189"/>
                  </a:lnTo>
                  <a:lnTo>
                    <a:pt x="0" y="183189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1" name="TextBox 12">
              <a:extLst>
                <a:ext uri="{FF2B5EF4-FFF2-40B4-BE49-F238E27FC236}">
                  <a16:creationId xmlns:a16="http://schemas.microsoft.com/office/drawing/2014/main" id="{97614655-ADE1-4A53-9CD6-EE961B4FED3B}"/>
                </a:ext>
              </a:extLst>
            </p:cNvPr>
            <p:cNvSpPr txBox="1"/>
            <p:nvPr/>
          </p:nvSpPr>
          <p:spPr>
            <a:xfrm>
              <a:off x="0" y="-38100"/>
              <a:ext cx="487267" cy="221289"/>
            </a:xfrm>
            <a:prstGeom prst="rect">
              <a:avLst/>
            </a:prstGeom>
            <a:solidFill>
              <a:srgbClr val="064259"/>
            </a:solidFill>
            <a:ln>
              <a:noFill/>
            </a:ln>
          </p:spPr>
          <p:txBody>
            <a:bodyPr lIns="49214" tIns="49214" rIns="49214" bIns="49214" rtlCol="0" anchor="ctr"/>
            <a:lstStyle/>
            <a:p>
              <a:pPr algn="ctr">
                <a:lnSpc>
                  <a:spcPts val="2490"/>
                </a:lnSpc>
              </a:pPr>
              <a:endParaRPr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5FD90568-A739-4C55-9376-A77708A47781}"/>
              </a:ext>
            </a:extLst>
          </p:cNvPr>
          <p:cNvSpPr/>
          <p:nvPr/>
        </p:nvSpPr>
        <p:spPr>
          <a:xfrm>
            <a:off x="9448800" y="4533900"/>
            <a:ext cx="381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B0A3DBD-BC9D-472F-9ECB-B5179BCAF128}"/>
              </a:ext>
            </a:extLst>
          </p:cNvPr>
          <p:cNvSpPr/>
          <p:nvPr/>
        </p:nvSpPr>
        <p:spPr>
          <a:xfrm>
            <a:off x="17399856" y="9345470"/>
            <a:ext cx="685800" cy="941530"/>
          </a:xfrm>
          <a:prstGeom prst="rect">
            <a:avLst/>
          </a:prstGeom>
          <a:solidFill>
            <a:srgbClr val="1737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49EA0610-BA72-0499-4E0C-88A9D5F037F9}"/>
              </a:ext>
            </a:extLst>
          </p:cNvPr>
          <p:cNvSpPr txBox="1"/>
          <p:nvPr/>
        </p:nvSpPr>
        <p:spPr>
          <a:xfrm>
            <a:off x="9905901" y="790128"/>
            <a:ext cx="75259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>
                <a:solidFill>
                  <a:schemeClr val="bg1"/>
                </a:solidFill>
              </a:rPr>
              <a:t>RÉALISATION</a:t>
            </a:r>
          </a:p>
        </p:txBody>
      </p:sp>
      <p:sp>
        <p:nvSpPr>
          <p:cNvPr id="5" name="TextBox 18">
            <a:extLst>
              <a:ext uri="{FF2B5EF4-FFF2-40B4-BE49-F238E27FC236}">
                <a16:creationId xmlns:a16="http://schemas.microsoft.com/office/drawing/2014/main" id="{161F2779-BBEF-050D-B7BD-989651D706C1}"/>
              </a:ext>
            </a:extLst>
          </p:cNvPr>
          <p:cNvSpPr txBox="1"/>
          <p:nvPr/>
        </p:nvSpPr>
        <p:spPr>
          <a:xfrm>
            <a:off x="609600" y="1006537"/>
            <a:ext cx="6172200" cy="2289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994"/>
              </a:lnSpc>
            </a:pPr>
            <a:r>
              <a:rPr lang="en-US" sz="1424" spc="425" dirty="0">
                <a:solidFill>
                  <a:srgbClr val="064259"/>
                </a:solidFill>
                <a:latin typeface="Cy Grotesk Wide"/>
              </a:rPr>
              <a:t>RÉALISATION 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122ED53D-C331-78CE-15DE-BC5830FA7F79}"/>
              </a:ext>
            </a:extLst>
          </p:cNvPr>
          <p:cNvSpPr txBox="1"/>
          <p:nvPr/>
        </p:nvSpPr>
        <p:spPr>
          <a:xfrm>
            <a:off x="801244" y="2184110"/>
            <a:ext cx="1028501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sz="2400" dirty="0"/>
              <a:t>Configuration de base  :</a:t>
            </a:r>
          </a:p>
        </p:txBody>
      </p: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2963A392-9B20-F3CA-3F96-089037B0665A}"/>
              </a:ext>
            </a:extLst>
          </p:cNvPr>
          <p:cNvGrpSpPr/>
          <p:nvPr/>
        </p:nvGrpSpPr>
        <p:grpSpPr>
          <a:xfrm>
            <a:off x="2884973" y="3079590"/>
            <a:ext cx="13107278" cy="6544588"/>
            <a:chOff x="2856622" y="3079590"/>
            <a:chExt cx="13107278" cy="6544588"/>
          </a:xfrm>
        </p:grpSpPr>
        <p:pic>
          <p:nvPicPr>
            <p:cNvPr id="7" name="Image 6">
              <a:extLst>
                <a:ext uri="{FF2B5EF4-FFF2-40B4-BE49-F238E27FC236}">
                  <a16:creationId xmlns:a16="http://schemas.microsoft.com/office/drawing/2014/main" id="{CAB54EB7-BB56-4710-6609-739D4D1F3C7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56622" y="3079590"/>
              <a:ext cx="12574755" cy="6544588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8B0A01B-60B2-9AFB-96E2-6C85CD513B89}"/>
                </a:ext>
              </a:extLst>
            </p:cNvPr>
            <p:cNvSpPr/>
            <p:nvPr/>
          </p:nvSpPr>
          <p:spPr>
            <a:xfrm>
              <a:off x="9639300" y="8534400"/>
              <a:ext cx="1333500" cy="22860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F3DF9CA-82F3-F359-E20F-9F4661372BF9}"/>
                </a:ext>
              </a:extLst>
            </p:cNvPr>
            <p:cNvSpPr/>
            <p:nvPr/>
          </p:nvSpPr>
          <p:spPr>
            <a:xfrm>
              <a:off x="9631062" y="7498811"/>
              <a:ext cx="1333500" cy="22860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D86CA79-9B38-689A-8FDF-BF7544D5B32A}"/>
                </a:ext>
              </a:extLst>
            </p:cNvPr>
            <p:cNvSpPr/>
            <p:nvPr/>
          </p:nvSpPr>
          <p:spPr>
            <a:xfrm>
              <a:off x="3200400" y="3801331"/>
              <a:ext cx="1333500" cy="22860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5C84E09-6E77-1C0E-B187-4ABDAB0C9467}"/>
                </a:ext>
              </a:extLst>
            </p:cNvPr>
            <p:cNvSpPr/>
            <p:nvPr/>
          </p:nvSpPr>
          <p:spPr>
            <a:xfrm>
              <a:off x="14630400" y="4533900"/>
              <a:ext cx="1333500" cy="22860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25" name="Groupe 24">
            <a:extLst>
              <a:ext uri="{FF2B5EF4-FFF2-40B4-BE49-F238E27FC236}">
                <a16:creationId xmlns:a16="http://schemas.microsoft.com/office/drawing/2014/main" id="{FF1ADABF-3B1C-43CE-E063-E9595F304967}"/>
              </a:ext>
            </a:extLst>
          </p:cNvPr>
          <p:cNvGrpSpPr/>
          <p:nvPr/>
        </p:nvGrpSpPr>
        <p:grpSpPr>
          <a:xfrm>
            <a:off x="3352800" y="3872627"/>
            <a:ext cx="10896600" cy="4795638"/>
            <a:chOff x="2971800" y="3841490"/>
            <a:chExt cx="10896600" cy="4795638"/>
          </a:xfrm>
        </p:grpSpPr>
        <p:pic>
          <p:nvPicPr>
            <p:cNvPr id="18" name="Image 17">
              <a:extLst>
                <a:ext uri="{FF2B5EF4-FFF2-40B4-BE49-F238E27FC236}">
                  <a16:creationId xmlns:a16="http://schemas.microsoft.com/office/drawing/2014/main" id="{973C4B9B-3C61-B2E0-12C4-C0482CD0940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71800" y="3841490"/>
              <a:ext cx="10896600" cy="4795638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9BADD31E-91AB-0AAD-774D-ECE91D7FC199}"/>
                </a:ext>
              </a:extLst>
            </p:cNvPr>
            <p:cNvSpPr/>
            <p:nvPr/>
          </p:nvSpPr>
          <p:spPr>
            <a:xfrm>
              <a:off x="5684108" y="3880189"/>
              <a:ext cx="1333500" cy="22860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33" name="ZoneTexte 32">
            <a:extLst>
              <a:ext uri="{FF2B5EF4-FFF2-40B4-BE49-F238E27FC236}">
                <a16:creationId xmlns:a16="http://schemas.microsoft.com/office/drawing/2014/main" id="{332A97FC-BA71-7F55-46EA-669EA15EF68B}"/>
              </a:ext>
            </a:extLst>
          </p:cNvPr>
          <p:cNvSpPr txBox="1"/>
          <p:nvPr/>
        </p:nvSpPr>
        <p:spPr>
          <a:xfrm>
            <a:off x="792207" y="4378653"/>
            <a:ext cx="50776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Network </a:t>
            </a:r>
            <a:r>
              <a:rPr lang="fr-FR" dirty="0">
                <a:sym typeface="Wingdings" panose="05000000000000000000" pitchFamily="2" charset="2"/>
              </a:rPr>
              <a:t> interfaces  </a:t>
            </a:r>
            <a:r>
              <a:rPr lang="fr-FR" dirty="0" err="1">
                <a:sym typeface="Wingdings" panose="05000000000000000000" pitchFamily="2" charset="2"/>
              </a:rPr>
              <a:t>Create</a:t>
            </a:r>
            <a:r>
              <a:rPr lang="fr-FR" dirty="0">
                <a:sym typeface="Wingdings" panose="05000000000000000000" pitchFamily="2" charset="2"/>
              </a:rPr>
              <a:t> New</a:t>
            </a:r>
            <a:endParaRPr lang="fr-FR" dirty="0"/>
          </a:p>
        </p:txBody>
      </p:sp>
      <p:grpSp>
        <p:nvGrpSpPr>
          <p:cNvPr id="37" name="Groupe 36">
            <a:extLst>
              <a:ext uri="{FF2B5EF4-FFF2-40B4-BE49-F238E27FC236}">
                <a16:creationId xmlns:a16="http://schemas.microsoft.com/office/drawing/2014/main" id="{72AE547A-89E8-5414-7FA7-9BEDB1942C05}"/>
              </a:ext>
            </a:extLst>
          </p:cNvPr>
          <p:cNvGrpSpPr/>
          <p:nvPr/>
        </p:nvGrpSpPr>
        <p:grpSpPr>
          <a:xfrm>
            <a:off x="1050313" y="5143500"/>
            <a:ext cx="7171595" cy="2550612"/>
            <a:chOff x="10816002" y="4551681"/>
            <a:chExt cx="7171595" cy="2550612"/>
          </a:xfrm>
        </p:grpSpPr>
        <p:pic>
          <p:nvPicPr>
            <p:cNvPr id="35" name="Image 34">
              <a:extLst>
                <a:ext uri="{FF2B5EF4-FFF2-40B4-BE49-F238E27FC236}">
                  <a16:creationId xmlns:a16="http://schemas.microsoft.com/office/drawing/2014/main" id="{D001292C-BD15-88E3-418C-410E826A01D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816002" y="4551681"/>
              <a:ext cx="7171595" cy="2550612"/>
            </a:xfrm>
            <a:prstGeom prst="rect">
              <a:avLst/>
            </a:prstGeom>
          </p:spPr>
        </p:pic>
        <p:sp>
          <p:nvSpPr>
            <p:cNvPr id="36" name="Ellipse 35">
              <a:extLst>
                <a:ext uri="{FF2B5EF4-FFF2-40B4-BE49-F238E27FC236}">
                  <a16:creationId xmlns:a16="http://schemas.microsoft.com/office/drawing/2014/main" id="{DB5C3F7A-EABD-752B-3942-5ABDC64C4316}"/>
                </a:ext>
              </a:extLst>
            </p:cNvPr>
            <p:cNvSpPr/>
            <p:nvPr/>
          </p:nvSpPr>
          <p:spPr>
            <a:xfrm>
              <a:off x="12711017" y="5719770"/>
              <a:ext cx="1419581" cy="466489"/>
            </a:xfrm>
            <a:prstGeom prst="ellipse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39" name="Groupe 38">
            <a:extLst>
              <a:ext uri="{FF2B5EF4-FFF2-40B4-BE49-F238E27FC236}">
                <a16:creationId xmlns:a16="http://schemas.microsoft.com/office/drawing/2014/main" id="{2F02EBE4-2E42-C6AB-50C2-D5C836A5EF4A}"/>
              </a:ext>
            </a:extLst>
          </p:cNvPr>
          <p:cNvGrpSpPr/>
          <p:nvPr/>
        </p:nvGrpSpPr>
        <p:grpSpPr>
          <a:xfrm>
            <a:off x="9926223" y="2148533"/>
            <a:ext cx="4983763" cy="7475645"/>
            <a:chOff x="9926223" y="2148533"/>
            <a:chExt cx="4983763" cy="7475645"/>
          </a:xfrm>
        </p:grpSpPr>
        <p:pic>
          <p:nvPicPr>
            <p:cNvPr id="27" name="Image 26" descr="Une image contenant texte, capture d’écran, logiciel, Icône d’ordinateur&#10;&#10;AI-generated content may be incorrect.">
              <a:extLst>
                <a:ext uri="{FF2B5EF4-FFF2-40B4-BE49-F238E27FC236}">
                  <a16:creationId xmlns:a16="http://schemas.microsoft.com/office/drawing/2014/main" id="{3B918ED6-1543-B3E8-BF6C-000AE57B4FC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26223" y="2148533"/>
              <a:ext cx="4983763" cy="7475645"/>
            </a:xfrm>
            <a:prstGeom prst="rect">
              <a:avLst/>
            </a:prstGeom>
          </p:spPr>
        </p:pic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C9556AE5-B042-1756-96E5-C5F73A57183D}"/>
                </a:ext>
              </a:extLst>
            </p:cNvPr>
            <p:cNvSpPr/>
            <p:nvPr/>
          </p:nvSpPr>
          <p:spPr>
            <a:xfrm>
              <a:off x="12533740" y="4208747"/>
              <a:ext cx="1181100" cy="152999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46" name="ZoneTexte 45">
            <a:extLst>
              <a:ext uri="{FF2B5EF4-FFF2-40B4-BE49-F238E27FC236}">
                <a16:creationId xmlns:a16="http://schemas.microsoft.com/office/drawing/2014/main" id="{6A50EE19-BD1C-E494-2EAC-B1503285620F}"/>
              </a:ext>
            </a:extLst>
          </p:cNvPr>
          <p:cNvSpPr txBox="1"/>
          <p:nvPr/>
        </p:nvSpPr>
        <p:spPr>
          <a:xfrm>
            <a:off x="707896" y="2685881"/>
            <a:ext cx="1028501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sz="2400" dirty="0"/>
              <a:t>Configuration </a:t>
            </a:r>
            <a:r>
              <a:rPr lang="fr-FR" sz="2400" dirty="0" err="1"/>
              <a:t>ISPs</a:t>
            </a:r>
            <a:r>
              <a:rPr lang="fr-FR" sz="2400" dirty="0"/>
              <a:t> :</a:t>
            </a:r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CEA733E1-C128-4BB6-E977-D14354AD8E2E}"/>
              </a:ext>
            </a:extLst>
          </p:cNvPr>
          <p:cNvSpPr txBox="1"/>
          <p:nvPr/>
        </p:nvSpPr>
        <p:spPr>
          <a:xfrm>
            <a:off x="11208727" y="2660074"/>
            <a:ext cx="1028501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sz="2400" dirty="0"/>
              <a:t>Configuration switch (LAN)  :</a:t>
            </a:r>
          </a:p>
        </p:txBody>
      </p:sp>
      <p:grpSp>
        <p:nvGrpSpPr>
          <p:cNvPr id="59" name="Groupe 58">
            <a:extLst>
              <a:ext uri="{FF2B5EF4-FFF2-40B4-BE49-F238E27FC236}">
                <a16:creationId xmlns:a16="http://schemas.microsoft.com/office/drawing/2014/main" id="{89F59BCF-84E5-49D5-1911-97F73518A002}"/>
              </a:ext>
            </a:extLst>
          </p:cNvPr>
          <p:cNvGrpSpPr/>
          <p:nvPr/>
        </p:nvGrpSpPr>
        <p:grpSpPr>
          <a:xfrm>
            <a:off x="11219613" y="3254587"/>
            <a:ext cx="5944430" cy="5925377"/>
            <a:chOff x="11219613" y="3348900"/>
            <a:chExt cx="5944430" cy="5925377"/>
          </a:xfrm>
        </p:grpSpPr>
        <p:pic>
          <p:nvPicPr>
            <p:cNvPr id="41" name="Image 40">
              <a:extLst>
                <a:ext uri="{FF2B5EF4-FFF2-40B4-BE49-F238E27FC236}">
                  <a16:creationId xmlns:a16="http://schemas.microsoft.com/office/drawing/2014/main" id="{33B5BC2C-7C03-F623-F476-5D5F9B09F07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1219613" y="3348900"/>
              <a:ext cx="5944430" cy="5925377"/>
            </a:xfrm>
            <a:prstGeom prst="rect">
              <a:avLst/>
            </a:prstGeom>
          </p:spPr>
        </p:pic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24A148CE-AF86-E42E-A3FE-9E97160CC0B1}"/>
                </a:ext>
              </a:extLst>
            </p:cNvPr>
            <p:cNvSpPr/>
            <p:nvPr/>
          </p:nvSpPr>
          <p:spPr>
            <a:xfrm>
              <a:off x="12644758" y="8553965"/>
              <a:ext cx="1333500" cy="22860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EC75B5DD-36B7-C043-2083-8F3DE3827787}"/>
                </a:ext>
              </a:extLst>
            </p:cNvPr>
            <p:cNvSpPr/>
            <p:nvPr/>
          </p:nvSpPr>
          <p:spPr>
            <a:xfrm>
              <a:off x="13525078" y="9001376"/>
              <a:ext cx="1333500" cy="22860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58" name="Groupe 57">
            <a:extLst>
              <a:ext uri="{FF2B5EF4-FFF2-40B4-BE49-F238E27FC236}">
                <a16:creationId xmlns:a16="http://schemas.microsoft.com/office/drawing/2014/main" id="{C8F52229-D519-89F6-3993-A675D56A980A}"/>
              </a:ext>
            </a:extLst>
          </p:cNvPr>
          <p:cNvGrpSpPr/>
          <p:nvPr/>
        </p:nvGrpSpPr>
        <p:grpSpPr>
          <a:xfrm>
            <a:off x="145332" y="3405444"/>
            <a:ext cx="9459645" cy="5730004"/>
            <a:chOff x="159794" y="3312817"/>
            <a:chExt cx="9459645" cy="5730004"/>
          </a:xfrm>
        </p:grpSpPr>
        <p:pic>
          <p:nvPicPr>
            <p:cNvPr id="45" name="Image 44">
              <a:extLst>
                <a:ext uri="{FF2B5EF4-FFF2-40B4-BE49-F238E27FC236}">
                  <a16:creationId xmlns:a16="http://schemas.microsoft.com/office/drawing/2014/main" id="{E5D8A378-19F6-630F-9C92-BE8AE2C0DAA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59794" y="7709135"/>
              <a:ext cx="9459645" cy="1333686"/>
            </a:xfrm>
            <a:prstGeom prst="rect">
              <a:avLst/>
            </a:prstGeom>
          </p:spPr>
        </p:pic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FEF238AF-6935-0552-EC2E-8714CCDBCAC6}"/>
                </a:ext>
              </a:extLst>
            </p:cNvPr>
            <p:cNvSpPr/>
            <p:nvPr/>
          </p:nvSpPr>
          <p:spPr>
            <a:xfrm>
              <a:off x="4060908" y="7936486"/>
              <a:ext cx="1163264" cy="555307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0015CACA-A4A7-87ED-2F82-FBDA3A5CD657}"/>
                </a:ext>
              </a:extLst>
            </p:cNvPr>
            <p:cNvSpPr/>
            <p:nvPr/>
          </p:nvSpPr>
          <p:spPr>
            <a:xfrm>
              <a:off x="3197859" y="8810385"/>
              <a:ext cx="1333500" cy="22860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/>
            </a:p>
          </p:txBody>
        </p:sp>
        <p:grpSp>
          <p:nvGrpSpPr>
            <p:cNvPr id="57" name="Groupe 56">
              <a:extLst>
                <a:ext uri="{FF2B5EF4-FFF2-40B4-BE49-F238E27FC236}">
                  <a16:creationId xmlns:a16="http://schemas.microsoft.com/office/drawing/2014/main" id="{46A5CC34-1AC0-C378-0831-F5887CDCA6C8}"/>
                </a:ext>
              </a:extLst>
            </p:cNvPr>
            <p:cNvGrpSpPr/>
            <p:nvPr/>
          </p:nvGrpSpPr>
          <p:grpSpPr>
            <a:xfrm>
              <a:off x="1540273" y="3312817"/>
              <a:ext cx="6173061" cy="3620005"/>
              <a:chOff x="1278378" y="3326148"/>
              <a:chExt cx="6173061" cy="3620005"/>
            </a:xfrm>
          </p:grpSpPr>
          <p:pic>
            <p:nvPicPr>
              <p:cNvPr id="54" name="Image 53">
                <a:extLst>
                  <a:ext uri="{FF2B5EF4-FFF2-40B4-BE49-F238E27FC236}">
                    <a16:creationId xmlns:a16="http://schemas.microsoft.com/office/drawing/2014/main" id="{AB8F364E-EFF1-2DCF-CD64-ED8076F01D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278378" y="3326148"/>
                <a:ext cx="6173061" cy="3620005"/>
              </a:xfrm>
              <a:prstGeom prst="rect">
                <a:avLst/>
              </a:prstGeom>
            </p:spPr>
          </p:pic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CE005346-0017-05DE-BFC7-FA6C44EF5F26}"/>
                  </a:ext>
                </a:extLst>
              </p:cNvPr>
              <p:cNvSpPr/>
              <p:nvPr/>
            </p:nvSpPr>
            <p:spPr>
              <a:xfrm>
                <a:off x="2760065" y="5863485"/>
                <a:ext cx="1333500" cy="228600"/>
              </a:xfrm>
              <a:prstGeom prst="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66B79137-295D-54A6-5902-0E32AC34F268}"/>
                  </a:ext>
                </a:extLst>
              </p:cNvPr>
              <p:cNvSpPr/>
              <p:nvPr/>
            </p:nvSpPr>
            <p:spPr>
              <a:xfrm>
                <a:off x="2884973" y="3511977"/>
                <a:ext cx="1333500" cy="228600"/>
              </a:xfrm>
              <a:prstGeom prst="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</p:grpSp>
      <p:pic>
        <p:nvPicPr>
          <p:cNvPr id="61" name="Image 60">
            <a:extLst>
              <a:ext uri="{FF2B5EF4-FFF2-40B4-BE49-F238E27FC236}">
                <a16:creationId xmlns:a16="http://schemas.microsoft.com/office/drawing/2014/main" id="{D16C4417-EF40-2140-231A-7FDDF62FA650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r="40054"/>
          <a:stretch/>
        </p:blipFill>
        <p:spPr>
          <a:xfrm>
            <a:off x="414379" y="3576832"/>
            <a:ext cx="9982200" cy="6115904"/>
          </a:xfrm>
          <a:prstGeom prst="rect">
            <a:avLst/>
          </a:prstGeom>
        </p:spPr>
      </p:pic>
      <p:pic>
        <p:nvPicPr>
          <p:cNvPr id="62" name="Image 61">
            <a:extLst>
              <a:ext uri="{FF2B5EF4-FFF2-40B4-BE49-F238E27FC236}">
                <a16:creationId xmlns:a16="http://schemas.microsoft.com/office/drawing/2014/main" id="{FD8E848D-7E36-0E25-B7EB-904A1EE1ECAF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9728" y="1832985"/>
            <a:ext cx="5479728" cy="8219592"/>
          </a:xfrm>
          <a:prstGeom prst="rect">
            <a:avLst/>
          </a:prstGeom>
        </p:spPr>
      </p:pic>
      <p:sp>
        <p:nvSpPr>
          <p:cNvPr id="64" name="ZoneTexte 63">
            <a:extLst>
              <a:ext uri="{FF2B5EF4-FFF2-40B4-BE49-F238E27FC236}">
                <a16:creationId xmlns:a16="http://schemas.microsoft.com/office/drawing/2014/main" id="{A9375B4D-EE32-C04A-84FB-5130CD4AE467}"/>
              </a:ext>
            </a:extLst>
          </p:cNvPr>
          <p:cNvSpPr txBox="1"/>
          <p:nvPr/>
        </p:nvSpPr>
        <p:spPr>
          <a:xfrm>
            <a:off x="760189" y="2479905"/>
            <a:ext cx="1028501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sz="2400" dirty="0"/>
              <a:t>Configuration des politique pare-feu et route   :</a:t>
            </a:r>
          </a:p>
        </p:txBody>
      </p:sp>
    </p:spTree>
    <p:extLst>
      <p:ext uri="{BB962C8B-B14F-4D97-AF65-F5344CB8AC3E}">
        <p14:creationId xmlns:p14="http://schemas.microsoft.com/office/powerpoint/2010/main" val="2602520326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9.72222E-7 1.7284E-6 L -0.02283 0.7344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46" y="3671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58025E-6 L 0.01042 0.73503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1" y="367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2.09877E-6 L -0.00243 0.92052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2" y="46019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2.46914E-7 L -0.01475 0.58719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38" y="29352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1.48148E-6 L -0.00408 0.66389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8" y="331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7 2.09877E-6 L -0.01155 0.79413 " pathEditMode="relative" rAng="0" ptsTypes="AA">
                                      <p:cBhvr>
                                        <p:cTn id="60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82" y="39707"/>
                                    </p:animMotion>
                                  </p:childTnLst>
                                </p:cTn>
                              </p:par>
                              <p:par>
                                <p:cTn id="6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52778E-6 2.34568E-6 L -0.02083 0.95725 " pathEditMode="relative" rAng="0" ptsTypes="AA">
                                      <p:cBhvr>
                                        <p:cTn id="62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42" y="47855"/>
                                    </p:animMotion>
                                  </p:childTnLst>
                                </p:cTn>
                              </p:par>
                              <p:par>
                                <p:cTn id="6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86111E-6 -9.87654E-7 L -0.01015 0.74012 " pathEditMode="relative" rAng="0" ptsTypes="AA">
                                      <p:cBhvr>
                                        <p:cTn id="64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12" y="37006"/>
                                    </p:animMotion>
                                  </p:childTnLst>
                                </p:cTn>
                              </p:par>
                              <p:par>
                                <p:cTn id="65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1.48148E-6 L 0.01111 0.95231 " pathEditMode="relative" rAng="0" ptsTypes="AA">
                                      <p:cBhvr>
                                        <p:cTn id="66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6" y="476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2.59259E-6 L -0.0263 0.74398 " pathEditMode="relative" rAng="0" ptsTypes="AA">
                                      <p:cBhvr>
                                        <p:cTn id="82" dur="2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19" y="37191"/>
                                    </p:animMotion>
                                  </p:childTnLst>
                                </p:cTn>
                              </p:par>
                              <p:par>
                                <p:cTn id="8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-3.45679E-6 L 0.00816 0.87794 " pathEditMode="relative" rAng="0" ptsTypes="AA">
                                      <p:cBhvr>
                                        <p:cTn id="84" dur="2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8" y="4388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3" grpId="1"/>
      <p:bldP spid="46" grpId="0"/>
      <p:bldP spid="46" grpId="1"/>
      <p:bldP spid="47" grpId="0"/>
      <p:bldP spid="47" grpId="1"/>
      <p:bldP spid="6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/>
          <p:cNvSpPr/>
          <p:nvPr/>
        </p:nvSpPr>
        <p:spPr>
          <a:xfrm flipV="1">
            <a:off x="1045403" y="1374903"/>
            <a:ext cx="664451" cy="0"/>
          </a:xfrm>
          <a:prstGeom prst="line">
            <a:avLst/>
          </a:prstGeom>
          <a:ln w="19050" cap="flat">
            <a:solidFill>
              <a:srgbClr val="064259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29" name="Group 10">
            <a:extLst>
              <a:ext uri="{FF2B5EF4-FFF2-40B4-BE49-F238E27FC236}">
                <a16:creationId xmlns:a16="http://schemas.microsoft.com/office/drawing/2014/main" id="{902C8157-E18C-4353-A3B1-4AA0BED58F85}"/>
              </a:ext>
            </a:extLst>
          </p:cNvPr>
          <p:cNvGrpSpPr/>
          <p:nvPr/>
        </p:nvGrpSpPr>
        <p:grpSpPr>
          <a:xfrm rot="5400000">
            <a:off x="11123706" y="-3565557"/>
            <a:ext cx="2289462" cy="8230074"/>
            <a:chOff x="0" y="0"/>
            <a:chExt cx="487267" cy="183189"/>
          </a:xfrm>
          <a:solidFill>
            <a:schemeClr val="accent5">
              <a:lumMod val="75000"/>
            </a:schemeClr>
          </a:solidFill>
        </p:grpSpPr>
        <p:sp>
          <p:nvSpPr>
            <p:cNvPr id="30" name="Freeform 11">
              <a:extLst>
                <a:ext uri="{FF2B5EF4-FFF2-40B4-BE49-F238E27FC236}">
                  <a16:creationId xmlns:a16="http://schemas.microsoft.com/office/drawing/2014/main" id="{1336391C-09D8-49A3-B2EC-0B196348F7B2}"/>
                </a:ext>
              </a:extLst>
            </p:cNvPr>
            <p:cNvSpPr/>
            <p:nvPr/>
          </p:nvSpPr>
          <p:spPr>
            <a:xfrm>
              <a:off x="0" y="0"/>
              <a:ext cx="487267" cy="183189"/>
            </a:xfrm>
            <a:custGeom>
              <a:avLst/>
              <a:gdLst/>
              <a:ahLst/>
              <a:cxnLst/>
              <a:rect l="l" t="t" r="r" b="b"/>
              <a:pathLst>
                <a:path w="487267" h="183189">
                  <a:moveTo>
                    <a:pt x="0" y="0"/>
                  </a:moveTo>
                  <a:lnTo>
                    <a:pt x="487267" y="0"/>
                  </a:lnTo>
                  <a:lnTo>
                    <a:pt x="487267" y="183189"/>
                  </a:lnTo>
                  <a:lnTo>
                    <a:pt x="0" y="183189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1" name="TextBox 12">
              <a:extLst>
                <a:ext uri="{FF2B5EF4-FFF2-40B4-BE49-F238E27FC236}">
                  <a16:creationId xmlns:a16="http://schemas.microsoft.com/office/drawing/2014/main" id="{97614655-ADE1-4A53-9CD6-EE961B4FED3B}"/>
                </a:ext>
              </a:extLst>
            </p:cNvPr>
            <p:cNvSpPr txBox="1"/>
            <p:nvPr/>
          </p:nvSpPr>
          <p:spPr>
            <a:xfrm>
              <a:off x="0" y="-38100"/>
              <a:ext cx="487267" cy="221289"/>
            </a:xfrm>
            <a:prstGeom prst="rect">
              <a:avLst/>
            </a:prstGeom>
            <a:solidFill>
              <a:srgbClr val="064259"/>
            </a:solidFill>
            <a:ln>
              <a:noFill/>
            </a:ln>
          </p:spPr>
          <p:txBody>
            <a:bodyPr lIns="49214" tIns="49214" rIns="49214" bIns="49214" rtlCol="0" anchor="ctr"/>
            <a:lstStyle/>
            <a:p>
              <a:pPr algn="ctr">
                <a:lnSpc>
                  <a:spcPts val="2490"/>
                </a:lnSpc>
              </a:pPr>
              <a:endParaRPr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5FD90568-A739-4C55-9376-A77708A47781}"/>
              </a:ext>
            </a:extLst>
          </p:cNvPr>
          <p:cNvSpPr/>
          <p:nvPr/>
        </p:nvSpPr>
        <p:spPr>
          <a:xfrm>
            <a:off x="9448800" y="4533900"/>
            <a:ext cx="381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B0A3DBD-BC9D-472F-9ECB-B5179BCAF128}"/>
              </a:ext>
            </a:extLst>
          </p:cNvPr>
          <p:cNvSpPr/>
          <p:nvPr/>
        </p:nvSpPr>
        <p:spPr>
          <a:xfrm>
            <a:off x="17399856" y="9345470"/>
            <a:ext cx="685800" cy="941530"/>
          </a:xfrm>
          <a:prstGeom prst="rect">
            <a:avLst/>
          </a:prstGeom>
          <a:solidFill>
            <a:srgbClr val="1737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49EA0610-BA72-0499-4E0C-88A9D5F037F9}"/>
              </a:ext>
            </a:extLst>
          </p:cNvPr>
          <p:cNvSpPr txBox="1"/>
          <p:nvPr/>
        </p:nvSpPr>
        <p:spPr>
          <a:xfrm>
            <a:off x="9905901" y="790128"/>
            <a:ext cx="75259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>
                <a:solidFill>
                  <a:schemeClr val="bg1"/>
                </a:solidFill>
              </a:rPr>
              <a:t>RÉALISATION</a:t>
            </a:r>
          </a:p>
        </p:txBody>
      </p:sp>
      <p:sp>
        <p:nvSpPr>
          <p:cNvPr id="5" name="TextBox 18">
            <a:extLst>
              <a:ext uri="{FF2B5EF4-FFF2-40B4-BE49-F238E27FC236}">
                <a16:creationId xmlns:a16="http://schemas.microsoft.com/office/drawing/2014/main" id="{161F2779-BBEF-050D-B7BD-989651D706C1}"/>
              </a:ext>
            </a:extLst>
          </p:cNvPr>
          <p:cNvSpPr txBox="1"/>
          <p:nvPr/>
        </p:nvSpPr>
        <p:spPr>
          <a:xfrm>
            <a:off x="609600" y="1006537"/>
            <a:ext cx="6172200" cy="2289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994"/>
              </a:lnSpc>
            </a:pPr>
            <a:r>
              <a:rPr lang="en-US" sz="1424" spc="425" dirty="0">
                <a:solidFill>
                  <a:srgbClr val="064259"/>
                </a:solidFill>
                <a:latin typeface="Cy Grotesk Wide"/>
              </a:rPr>
              <a:t>RÉALISATION 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1E4E0199-DC53-8A21-6311-1B0BEDEF1985}"/>
              </a:ext>
            </a:extLst>
          </p:cNvPr>
          <p:cNvSpPr txBox="1"/>
          <p:nvPr/>
        </p:nvSpPr>
        <p:spPr>
          <a:xfrm>
            <a:off x="312717" y="2642753"/>
            <a:ext cx="9144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indent="-342900">
              <a:buFont typeface="Wingdings" panose="05000000000000000000" pitchFamily="2" charset="2"/>
              <a:buChar char="§"/>
            </a:pPr>
            <a:r>
              <a:rPr lang="fr-FR" sz="2400" dirty="0">
                <a:latin typeface="Calibri" panose="020F0502020204030204" pitchFamily="34" charset="0"/>
              </a:rPr>
              <a:t>CONFIGURATION DES MEMBRES ET ZONE SUR CHAQUE FORTIGATE :</a:t>
            </a:r>
            <a:endParaRPr lang="fr-FR" sz="2400" dirty="0">
              <a:effectLst/>
              <a:latin typeface="Calibri" panose="020F0502020204030204" pitchFamily="34" charset="0"/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B16B6F57-0342-4638-04E7-4A6347F6CE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259" y="4195320"/>
            <a:ext cx="9625941" cy="508514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F691450-64A9-2304-EF09-682648D0493F}"/>
              </a:ext>
            </a:extLst>
          </p:cNvPr>
          <p:cNvSpPr/>
          <p:nvPr/>
        </p:nvSpPr>
        <p:spPr>
          <a:xfrm>
            <a:off x="5075535" y="297958"/>
            <a:ext cx="1333500" cy="2286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8" name="Groupe 17">
            <a:extLst>
              <a:ext uri="{FF2B5EF4-FFF2-40B4-BE49-F238E27FC236}">
                <a16:creationId xmlns:a16="http://schemas.microsoft.com/office/drawing/2014/main" id="{06098C14-71A4-592C-E3BF-EA31E05FD4A5}"/>
              </a:ext>
            </a:extLst>
          </p:cNvPr>
          <p:cNvGrpSpPr/>
          <p:nvPr/>
        </p:nvGrpSpPr>
        <p:grpSpPr>
          <a:xfrm>
            <a:off x="10306059" y="4679140"/>
            <a:ext cx="7779597" cy="3928203"/>
            <a:chOff x="10306059" y="4679140"/>
            <a:chExt cx="7779597" cy="3928203"/>
          </a:xfrm>
        </p:grpSpPr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7241E4B8-EC22-D426-3873-905788DDFE3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306059" y="4679140"/>
              <a:ext cx="7779597" cy="3928203"/>
            </a:xfrm>
            <a:prstGeom prst="rect">
              <a:avLst/>
            </a:prstGeom>
          </p:spPr>
        </p:pic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95D238FA-224C-3045-32AC-2BBBD5ED057C}"/>
                </a:ext>
              </a:extLst>
            </p:cNvPr>
            <p:cNvSpPr/>
            <p:nvPr/>
          </p:nvSpPr>
          <p:spPr>
            <a:xfrm>
              <a:off x="12902284" y="5210629"/>
              <a:ext cx="914400" cy="381000"/>
            </a:xfrm>
            <a:prstGeom prst="ellipse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FFD05677-1412-95CD-758C-49A8396899ED}"/>
              </a:ext>
            </a:extLst>
          </p:cNvPr>
          <p:cNvGrpSpPr/>
          <p:nvPr/>
        </p:nvGrpSpPr>
        <p:grpSpPr>
          <a:xfrm>
            <a:off x="4247716" y="3290275"/>
            <a:ext cx="9941783" cy="6895232"/>
            <a:chOff x="4247716" y="3290275"/>
            <a:chExt cx="9941783" cy="6895232"/>
          </a:xfrm>
        </p:grpSpPr>
        <p:pic>
          <p:nvPicPr>
            <p:cNvPr id="16" name="Image 15">
              <a:extLst>
                <a:ext uri="{FF2B5EF4-FFF2-40B4-BE49-F238E27FC236}">
                  <a16:creationId xmlns:a16="http://schemas.microsoft.com/office/drawing/2014/main" id="{13875AC3-0783-61B0-1DFE-ECD434965C1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47716" y="3290275"/>
              <a:ext cx="9941783" cy="6895232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B78BA28-C95B-C737-194E-19E8291FA504}"/>
                </a:ext>
              </a:extLst>
            </p:cNvPr>
            <p:cNvSpPr/>
            <p:nvPr/>
          </p:nvSpPr>
          <p:spPr>
            <a:xfrm>
              <a:off x="6648442" y="4914900"/>
              <a:ext cx="1333500" cy="22860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22" name="Image 21">
            <a:extLst>
              <a:ext uri="{FF2B5EF4-FFF2-40B4-BE49-F238E27FC236}">
                <a16:creationId xmlns:a16="http://schemas.microsoft.com/office/drawing/2014/main" id="{7C76949C-F685-8B1F-A593-AD30D2E2F3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08629" y="3562480"/>
            <a:ext cx="12970299" cy="6161522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AA00625B-15AE-F0B6-9834-5AB0C9CAEA1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83010" y="3297098"/>
            <a:ext cx="11857274" cy="6738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761823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9.87654E-7 L 0.00295 0.6765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8" y="3382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1.7284E-6 L 0.00069 0.70432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" y="352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7 1.7284E-6 L 0.00425 0.73395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8" y="3669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9.72222E-7 9.87654E-7 L -0.00477 0.78765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3" y="3938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143000" y="5119255"/>
            <a:ext cx="3505769" cy="13736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11980"/>
              </a:lnSpc>
            </a:pPr>
            <a:r>
              <a:rPr lang="en-US" sz="8557" dirty="0">
                <a:solidFill>
                  <a:srgbClr val="0C3C76"/>
                </a:solidFill>
                <a:latin typeface="Cy Grotesk Wide Bold"/>
              </a:rPr>
              <a:t>PLAN</a:t>
            </a:r>
          </a:p>
        </p:txBody>
      </p:sp>
      <p:graphicFrame>
        <p:nvGraphicFramePr>
          <p:cNvPr id="9" name="Diagramme 8">
            <a:extLst>
              <a:ext uri="{FF2B5EF4-FFF2-40B4-BE49-F238E27FC236}">
                <a16:creationId xmlns:a16="http://schemas.microsoft.com/office/drawing/2014/main" id="{767C9A75-D8EC-406E-8F1B-BFA32A23161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23092202"/>
              </p:ext>
            </p:extLst>
          </p:nvPr>
        </p:nvGraphicFramePr>
        <p:xfrm>
          <a:off x="5334000" y="2781300"/>
          <a:ext cx="10439400" cy="65034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8" name="Image 17">
            <a:extLst>
              <a:ext uri="{FF2B5EF4-FFF2-40B4-BE49-F238E27FC236}">
                <a16:creationId xmlns:a16="http://schemas.microsoft.com/office/drawing/2014/main" id="{F6323555-C05A-4159-A38D-FB530DA10C4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962" y="661025"/>
            <a:ext cx="2779245" cy="156110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2623851-BCE9-8BE6-9609-3DE695BB50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73400" y="142827"/>
            <a:ext cx="2247900" cy="224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1635768"/>
      </p:ext>
    </p:extLst>
  </p:cSld>
  <p:clrMapOvr>
    <a:masterClrMapping/>
  </p:clrMapOvr>
  <p:transition spd="slow">
    <p:cover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/>
          <p:cNvSpPr/>
          <p:nvPr/>
        </p:nvSpPr>
        <p:spPr>
          <a:xfrm flipV="1">
            <a:off x="1045403" y="1374903"/>
            <a:ext cx="664451" cy="0"/>
          </a:xfrm>
          <a:prstGeom prst="line">
            <a:avLst/>
          </a:prstGeom>
          <a:ln w="19050" cap="flat">
            <a:solidFill>
              <a:srgbClr val="064259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29" name="Group 10">
            <a:extLst>
              <a:ext uri="{FF2B5EF4-FFF2-40B4-BE49-F238E27FC236}">
                <a16:creationId xmlns:a16="http://schemas.microsoft.com/office/drawing/2014/main" id="{902C8157-E18C-4353-A3B1-4AA0BED58F85}"/>
              </a:ext>
            </a:extLst>
          </p:cNvPr>
          <p:cNvGrpSpPr/>
          <p:nvPr/>
        </p:nvGrpSpPr>
        <p:grpSpPr>
          <a:xfrm rot="5400000">
            <a:off x="11123706" y="-3565557"/>
            <a:ext cx="2289462" cy="8230074"/>
            <a:chOff x="0" y="0"/>
            <a:chExt cx="487267" cy="183189"/>
          </a:xfrm>
          <a:solidFill>
            <a:schemeClr val="accent5">
              <a:lumMod val="75000"/>
            </a:schemeClr>
          </a:solidFill>
        </p:grpSpPr>
        <p:sp>
          <p:nvSpPr>
            <p:cNvPr id="30" name="Freeform 11">
              <a:extLst>
                <a:ext uri="{FF2B5EF4-FFF2-40B4-BE49-F238E27FC236}">
                  <a16:creationId xmlns:a16="http://schemas.microsoft.com/office/drawing/2014/main" id="{1336391C-09D8-49A3-B2EC-0B196348F7B2}"/>
                </a:ext>
              </a:extLst>
            </p:cNvPr>
            <p:cNvSpPr/>
            <p:nvPr/>
          </p:nvSpPr>
          <p:spPr>
            <a:xfrm>
              <a:off x="0" y="0"/>
              <a:ext cx="487267" cy="183189"/>
            </a:xfrm>
            <a:custGeom>
              <a:avLst/>
              <a:gdLst/>
              <a:ahLst/>
              <a:cxnLst/>
              <a:rect l="l" t="t" r="r" b="b"/>
              <a:pathLst>
                <a:path w="487267" h="183189">
                  <a:moveTo>
                    <a:pt x="0" y="0"/>
                  </a:moveTo>
                  <a:lnTo>
                    <a:pt x="487267" y="0"/>
                  </a:lnTo>
                  <a:lnTo>
                    <a:pt x="487267" y="183189"/>
                  </a:lnTo>
                  <a:lnTo>
                    <a:pt x="0" y="183189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1" name="TextBox 12">
              <a:extLst>
                <a:ext uri="{FF2B5EF4-FFF2-40B4-BE49-F238E27FC236}">
                  <a16:creationId xmlns:a16="http://schemas.microsoft.com/office/drawing/2014/main" id="{97614655-ADE1-4A53-9CD6-EE961B4FED3B}"/>
                </a:ext>
              </a:extLst>
            </p:cNvPr>
            <p:cNvSpPr txBox="1"/>
            <p:nvPr/>
          </p:nvSpPr>
          <p:spPr>
            <a:xfrm>
              <a:off x="0" y="-38100"/>
              <a:ext cx="487267" cy="221289"/>
            </a:xfrm>
            <a:prstGeom prst="rect">
              <a:avLst/>
            </a:prstGeom>
            <a:solidFill>
              <a:srgbClr val="064259"/>
            </a:solidFill>
            <a:ln>
              <a:noFill/>
            </a:ln>
          </p:spPr>
          <p:txBody>
            <a:bodyPr lIns="49214" tIns="49214" rIns="49214" bIns="49214" rtlCol="0" anchor="ctr"/>
            <a:lstStyle/>
            <a:p>
              <a:pPr algn="ctr">
                <a:lnSpc>
                  <a:spcPts val="2490"/>
                </a:lnSpc>
              </a:pPr>
              <a:endParaRPr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5FD90568-A739-4C55-9376-A77708A47781}"/>
              </a:ext>
            </a:extLst>
          </p:cNvPr>
          <p:cNvSpPr/>
          <p:nvPr/>
        </p:nvSpPr>
        <p:spPr>
          <a:xfrm>
            <a:off x="9448800" y="4533900"/>
            <a:ext cx="381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B0A3DBD-BC9D-472F-9ECB-B5179BCAF128}"/>
              </a:ext>
            </a:extLst>
          </p:cNvPr>
          <p:cNvSpPr/>
          <p:nvPr/>
        </p:nvSpPr>
        <p:spPr>
          <a:xfrm>
            <a:off x="17399856" y="9345470"/>
            <a:ext cx="685800" cy="941530"/>
          </a:xfrm>
          <a:prstGeom prst="rect">
            <a:avLst/>
          </a:prstGeom>
          <a:solidFill>
            <a:srgbClr val="1737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49EA0610-BA72-0499-4E0C-88A9D5F037F9}"/>
              </a:ext>
            </a:extLst>
          </p:cNvPr>
          <p:cNvSpPr txBox="1"/>
          <p:nvPr/>
        </p:nvSpPr>
        <p:spPr>
          <a:xfrm>
            <a:off x="9905901" y="790128"/>
            <a:ext cx="75259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>
                <a:solidFill>
                  <a:schemeClr val="bg1"/>
                </a:solidFill>
              </a:rPr>
              <a:t>RÉALISATION</a:t>
            </a:r>
          </a:p>
        </p:txBody>
      </p:sp>
      <p:sp>
        <p:nvSpPr>
          <p:cNvPr id="5" name="TextBox 18">
            <a:extLst>
              <a:ext uri="{FF2B5EF4-FFF2-40B4-BE49-F238E27FC236}">
                <a16:creationId xmlns:a16="http://schemas.microsoft.com/office/drawing/2014/main" id="{161F2779-BBEF-050D-B7BD-989651D706C1}"/>
              </a:ext>
            </a:extLst>
          </p:cNvPr>
          <p:cNvSpPr txBox="1"/>
          <p:nvPr/>
        </p:nvSpPr>
        <p:spPr>
          <a:xfrm>
            <a:off x="609600" y="1006537"/>
            <a:ext cx="6172200" cy="2289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994"/>
              </a:lnSpc>
            </a:pPr>
            <a:r>
              <a:rPr lang="en-US" sz="1424" spc="425" dirty="0">
                <a:solidFill>
                  <a:srgbClr val="064259"/>
                </a:solidFill>
                <a:latin typeface="Cy Grotesk Wide"/>
              </a:rPr>
              <a:t>RÉALISATION 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FFBB72FC-C47C-978F-A63D-83EDD4A9F1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3071060"/>
            <a:ext cx="7954485" cy="6477904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709C0A43-4D9E-FD54-569E-14050ECD5A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3349" y="5079239"/>
            <a:ext cx="15392400" cy="3864134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5CBFFAE0-2186-EA6A-67ED-767EB272D46E}"/>
              </a:ext>
            </a:extLst>
          </p:cNvPr>
          <p:cNvSpPr txBox="1"/>
          <p:nvPr/>
        </p:nvSpPr>
        <p:spPr>
          <a:xfrm>
            <a:off x="1021519" y="3709478"/>
            <a:ext cx="1028501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/>
              <a:t>On fait de même pour tout les </a:t>
            </a:r>
            <a:r>
              <a:rPr lang="fr-FR" sz="2400" dirty="0" err="1"/>
              <a:t>VPNs</a:t>
            </a:r>
            <a:endParaRPr lang="fr-FR" sz="2400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5C7E37C0-EF93-BF62-6D0D-D077E5663F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2380" y="4601476"/>
            <a:ext cx="14594337" cy="4448796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F135E2C9-74E0-2F28-F195-87D8FDDF537C}"/>
              </a:ext>
            </a:extLst>
          </p:cNvPr>
          <p:cNvSpPr txBox="1"/>
          <p:nvPr/>
        </p:nvSpPr>
        <p:spPr>
          <a:xfrm>
            <a:off x="950794" y="3771388"/>
            <a:ext cx="107442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sz="2400" dirty="0" err="1"/>
              <a:t>Dasboard</a:t>
            </a:r>
            <a:r>
              <a:rPr lang="fr-FR" sz="2400" dirty="0"/>
              <a:t> </a:t>
            </a:r>
            <a:r>
              <a:rPr lang="fr-FR" sz="2400" dirty="0">
                <a:sym typeface="Wingdings" panose="05000000000000000000" pitchFamily="2" charset="2"/>
              </a:rPr>
              <a:t> </a:t>
            </a:r>
            <a:r>
              <a:rPr lang="fr-FR" sz="2400" dirty="0" err="1">
                <a:sym typeface="Wingdings" panose="05000000000000000000" pitchFamily="2" charset="2"/>
              </a:rPr>
              <a:t>Ipsec</a:t>
            </a:r>
            <a:r>
              <a:rPr lang="fr-FR" sz="2400" dirty="0">
                <a:sym typeface="Wingdings" panose="05000000000000000000" pitchFamily="2" charset="2"/>
              </a:rPr>
              <a:t> monitor : sélectionner le </a:t>
            </a:r>
            <a:r>
              <a:rPr lang="fr-FR" sz="2400" dirty="0" err="1">
                <a:sym typeface="Wingdings" panose="05000000000000000000" pitchFamily="2" charset="2"/>
              </a:rPr>
              <a:t>vpn</a:t>
            </a:r>
            <a:r>
              <a:rPr lang="fr-FR" sz="2400" dirty="0">
                <a:sym typeface="Wingdings" panose="05000000000000000000" pitchFamily="2" charset="2"/>
              </a:rPr>
              <a:t>  </a:t>
            </a:r>
            <a:r>
              <a:rPr lang="fr-FR" sz="2400" dirty="0" err="1">
                <a:sym typeface="Wingdings" panose="05000000000000000000" pitchFamily="2" charset="2"/>
              </a:rPr>
              <a:t>Bring</a:t>
            </a:r>
            <a:r>
              <a:rPr lang="fr-FR" sz="2400" dirty="0">
                <a:sym typeface="Wingdings" panose="05000000000000000000" pitchFamily="2" charset="2"/>
              </a:rPr>
              <a:t> Up all phase 2 </a:t>
            </a:r>
            <a:r>
              <a:rPr lang="fr-FR" sz="2400" dirty="0" err="1">
                <a:sym typeface="Wingdings" panose="05000000000000000000" pitchFamily="2" charset="2"/>
              </a:rPr>
              <a:t>Selectors</a:t>
            </a:r>
            <a:endParaRPr lang="fr-FR" sz="2400" dirty="0"/>
          </a:p>
        </p:txBody>
      </p: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44336874-6D61-455D-A1A8-E9C96D1C9FC1}"/>
              </a:ext>
            </a:extLst>
          </p:cNvPr>
          <p:cNvGrpSpPr/>
          <p:nvPr/>
        </p:nvGrpSpPr>
        <p:grpSpPr>
          <a:xfrm>
            <a:off x="9664339" y="3059279"/>
            <a:ext cx="7754730" cy="6693871"/>
            <a:chOff x="9326695" y="149631"/>
            <a:chExt cx="7754730" cy="6693871"/>
          </a:xfrm>
        </p:grpSpPr>
        <p:pic>
          <p:nvPicPr>
            <p:cNvPr id="3" name="Image 2">
              <a:extLst>
                <a:ext uri="{FF2B5EF4-FFF2-40B4-BE49-F238E27FC236}">
                  <a16:creationId xmlns:a16="http://schemas.microsoft.com/office/drawing/2014/main" id="{A4F6BA2A-E6DE-0B40-E3AB-C80896F2C94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326695" y="149631"/>
              <a:ext cx="7754730" cy="6693871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4F2BBE0-2A98-F568-5939-739F384501EE}"/>
                </a:ext>
              </a:extLst>
            </p:cNvPr>
            <p:cNvSpPr/>
            <p:nvPr/>
          </p:nvSpPr>
          <p:spPr>
            <a:xfrm>
              <a:off x="11213065" y="2302186"/>
              <a:ext cx="1333500" cy="22860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23AEA77-E6C6-7937-AF49-299E636A250E}"/>
                </a:ext>
              </a:extLst>
            </p:cNvPr>
            <p:cNvSpPr/>
            <p:nvPr/>
          </p:nvSpPr>
          <p:spPr>
            <a:xfrm>
              <a:off x="11169847" y="3002343"/>
              <a:ext cx="1333500" cy="22860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0" name="ZoneTexte 9">
            <a:extLst>
              <a:ext uri="{FF2B5EF4-FFF2-40B4-BE49-F238E27FC236}">
                <a16:creationId xmlns:a16="http://schemas.microsoft.com/office/drawing/2014/main" id="{122ED53D-C331-78CE-15DE-BC5830FA7F79}"/>
              </a:ext>
            </a:extLst>
          </p:cNvPr>
          <p:cNvSpPr txBox="1"/>
          <p:nvPr/>
        </p:nvSpPr>
        <p:spPr>
          <a:xfrm>
            <a:off x="914400" y="2324100"/>
            <a:ext cx="1028501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sz="2400" dirty="0"/>
              <a:t>Configuration VPN :</a:t>
            </a:r>
          </a:p>
        </p:txBody>
      </p: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297FBB76-065C-2B03-45B4-43B036938A6A}"/>
              </a:ext>
            </a:extLst>
          </p:cNvPr>
          <p:cNvGrpSpPr/>
          <p:nvPr/>
        </p:nvGrpSpPr>
        <p:grpSpPr>
          <a:xfrm>
            <a:off x="1672907" y="4138705"/>
            <a:ext cx="14403810" cy="4629796"/>
            <a:chOff x="1709854" y="4091317"/>
            <a:chExt cx="14403810" cy="4629796"/>
          </a:xfrm>
        </p:grpSpPr>
        <p:pic>
          <p:nvPicPr>
            <p:cNvPr id="12" name="Image 11">
              <a:extLst>
                <a:ext uri="{FF2B5EF4-FFF2-40B4-BE49-F238E27FC236}">
                  <a16:creationId xmlns:a16="http://schemas.microsoft.com/office/drawing/2014/main" id="{A72D00AA-1BFC-0FD8-BDF6-65CE0D125C3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709854" y="4091317"/>
              <a:ext cx="14403810" cy="4629796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9D40A2F-48C5-19CE-93AF-D9B494DF680D}"/>
                </a:ext>
              </a:extLst>
            </p:cNvPr>
            <p:cNvSpPr/>
            <p:nvPr/>
          </p:nvSpPr>
          <p:spPr>
            <a:xfrm>
              <a:off x="6781799" y="6439534"/>
              <a:ext cx="1143001" cy="1556686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4260009844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4.07407E-6 L -0.00495 0.7680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2" y="3839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4.81481E-6 L -0.00295 0.7291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8" y="3645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4.69136E-6 L -0.02031 0.81328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16" y="40664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4.19753E-6 L -0.00312 0.62978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" y="314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47222E-6 -3.20988E-6 L 8.34722E-5 0.7176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5880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2.46914E-7 L 0.00174 0.54012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7" y="270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  <p:bldP spid="11" grpId="0"/>
      <p:bldP spid="11" grpId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/>
          <p:cNvSpPr/>
          <p:nvPr/>
        </p:nvSpPr>
        <p:spPr>
          <a:xfrm flipV="1">
            <a:off x="1045403" y="1374903"/>
            <a:ext cx="664451" cy="0"/>
          </a:xfrm>
          <a:prstGeom prst="line">
            <a:avLst/>
          </a:prstGeom>
          <a:ln w="19050" cap="flat">
            <a:solidFill>
              <a:srgbClr val="064259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29" name="Group 10">
            <a:extLst>
              <a:ext uri="{FF2B5EF4-FFF2-40B4-BE49-F238E27FC236}">
                <a16:creationId xmlns:a16="http://schemas.microsoft.com/office/drawing/2014/main" id="{902C8157-E18C-4353-A3B1-4AA0BED58F85}"/>
              </a:ext>
            </a:extLst>
          </p:cNvPr>
          <p:cNvGrpSpPr/>
          <p:nvPr/>
        </p:nvGrpSpPr>
        <p:grpSpPr>
          <a:xfrm rot="5400000">
            <a:off x="11123706" y="-3565557"/>
            <a:ext cx="2289462" cy="8230074"/>
            <a:chOff x="0" y="0"/>
            <a:chExt cx="487267" cy="183189"/>
          </a:xfrm>
          <a:solidFill>
            <a:schemeClr val="accent5">
              <a:lumMod val="75000"/>
            </a:schemeClr>
          </a:solidFill>
        </p:grpSpPr>
        <p:sp>
          <p:nvSpPr>
            <p:cNvPr id="30" name="Freeform 11">
              <a:extLst>
                <a:ext uri="{FF2B5EF4-FFF2-40B4-BE49-F238E27FC236}">
                  <a16:creationId xmlns:a16="http://schemas.microsoft.com/office/drawing/2014/main" id="{1336391C-09D8-49A3-B2EC-0B196348F7B2}"/>
                </a:ext>
              </a:extLst>
            </p:cNvPr>
            <p:cNvSpPr/>
            <p:nvPr/>
          </p:nvSpPr>
          <p:spPr>
            <a:xfrm>
              <a:off x="0" y="0"/>
              <a:ext cx="487267" cy="183189"/>
            </a:xfrm>
            <a:custGeom>
              <a:avLst/>
              <a:gdLst/>
              <a:ahLst/>
              <a:cxnLst/>
              <a:rect l="l" t="t" r="r" b="b"/>
              <a:pathLst>
                <a:path w="487267" h="183189">
                  <a:moveTo>
                    <a:pt x="0" y="0"/>
                  </a:moveTo>
                  <a:lnTo>
                    <a:pt x="487267" y="0"/>
                  </a:lnTo>
                  <a:lnTo>
                    <a:pt x="487267" y="183189"/>
                  </a:lnTo>
                  <a:lnTo>
                    <a:pt x="0" y="183189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1" name="TextBox 12">
              <a:extLst>
                <a:ext uri="{FF2B5EF4-FFF2-40B4-BE49-F238E27FC236}">
                  <a16:creationId xmlns:a16="http://schemas.microsoft.com/office/drawing/2014/main" id="{97614655-ADE1-4A53-9CD6-EE961B4FED3B}"/>
                </a:ext>
              </a:extLst>
            </p:cNvPr>
            <p:cNvSpPr txBox="1"/>
            <p:nvPr/>
          </p:nvSpPr>
          <p:spPr>
            <a:xfrm>
              <a:off x="0" y="-38100"/>
              <a:ext cx="487267" cy="221289"/>
            </a:xfrm>
            <a:prstGeom prst="rect">
              <a:avLst/>
            </a:prstGeom>
            <a:solidFill>
              <a:srgbClr val="064259"/>
            </a:solidFill>
            <a:ln>
              <a:noFill/>
            </a:ln>
          </p:spPr>
          <p:txBody>
            <a:bodyPr lIns="49214" tIns="49214" rIns="49214" bIns="49214" rtlCol="0" anchor="ctr"/>
            <a:lstStyle/>
            <a:p>
              <a:pPr algn="ctr">
                <a:lnSpc>
                  <a:spcPts val="2490"/>
                </a:lnSpc>
              </a:pPr>
              <a:endParaRPr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5FD90568-A739-4C55-9376-A77708A47781}"/>
              </a:ext>
            </a:extLst>
          </p:cNvPr>
          <p:cNvSpPr/>
          <p:nvPr/>
        </p:nvSpPr>
        <p:spPr>
          <a:xfrm>
            <a:off x="9448800" y="4533900"/>
            <a:ext cx="381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B0A3DBD-BC9D-472F-9ECB-B5179BCAF128}"/>
              </a:ext>
            </a:extLst>
          </p:cNvPr>
          <p:cNvSpPr/>
          <p:nvPr/>
        </p:nvSpPr>
        <p:spPr>
          <a:xfrm>
            <a:off x="17399856" y="9345470"/>
            <a:ext cx="685800" cy="941530"/>
          </a:xfrm>
          <a:prstGeom prst="rect">
            <a:avLst/>
          </a:prstGeom>
          <a:solidFill>
            <a:srgbClr val="1737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49EA0610-BA72-0499-4E0C-88A9D5F037F9}"/>
              </a:ext>
            </a:extLst>
          </p:cNvPr>
          <p:cNvSpPr txBox="1"/>
          <p:nvPr/>
        </p:nvSpPr>
        <p:spPr>
          <a:xfrm>
            <a:off x="9905901" y="790128"/>
            <a:ext cx="75259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>
                <a:solidFill>
                  <a:schemeClr val="bg1"/>
                </a:solidFill>
              </a:rPr>
              <a:t>RÉALISATION</a:t>
            </a:r>
          </a:p>
        </p:txBody>
      </p:sp>
      <p:sp>
        <p:nvSpPr>
          <p:cNvPr id="5" name="TextBox 18">
            <a:extLst>
              <a:ext uri="{FF2B5EF4-FFF2-40B4-BE49-F238E27FC236}">
                <a16:creationId xmlns:a16="http://schemas.microsoft.com/office/drawing/2014/main" id="{161F2779-BBEF-050D-B7BD-989651D706C1}"/>
              </a:ext>
            </a:extLst>
          </p:cNvPr>
          <p:cNvSpPr txBox="1"/>
          <p:nvPr/>
        </p:nvSpPr>
        <p:spPr>
          <a:xfrm>
            <a:off x="609600" y="1006537"/>
            <a:ext cx="6172200" cy="2289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994"/>
              </a:lnSpc>
            </a:pPr>
            <a:r>
              <a:rPr lang="en-US" sz="1424" spc="425" dirty="0">
                <a:solidFill>
                  <a:srgbClr val="064259"/>
                </a:solidFill>
                <a:latin typeface="Cy Grotesk Wide"/>
              </a:rPr>
              <a:t>RÉALISATION 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1E4E0199-DC53-8A21-6311-1B0BEDEF1985}"/>
              </a:ext>
            </a:extLst>
          </p:cNvPr>
          <p:cNvSpPr txBox="1"/>
          <p:nvPr/>
        </p:nvSpPr>
        <p:spPr>
          <a:xfrm>
            <a:off x="783672" y="3043122"/>
            <a:ext cx="9144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indent="-342900">
              <a:buFont typeface="Wingdings" panose="05000000000000000000" pitchFamily="2" charset="2"/>
              <a:buChar char="§"/>
            </a:pPr>
            <a:r>
              <a:rPr lang="fr-FR" sz="2400" dirty="0">
                <a:latin typeface="Calibri" panose="020F0502020204030204" pitchFamily="34" charset="0"/>
              </a:rPr>
              <a:t>Configuration route et politique pare-feu   :</a:t>
            </a:r>
            <a:endParaRPr lang="fr-FR" sz="2400" dirty="0">
              <a:effectLst/>
              <a:latin typeface="Calibri" panose="020F0502020204030204" pitchFamily="34" charset="0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9DE2CB1D-916E-DD66-A3A6-A77AA4FDC43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637"/>
          <a:stretch/>
        </p:blipFill>
        <p:spPr>
          <a:xfrm>
            <a:off x="10059349" y="1868395"/>
            <a:ext cx="6324125" cy="8192538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ECBDE9A0-D1A3-C3DD-F464-CF066A664BB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8619"/>
          <a:stretch/>
        </p:blipFill>
        <p:spPr>
          <a:xfrm>
            <a:off x="358819" y="3619500"/>
            <a:ext cx="8405339" cy="63548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F691450-64A9-2304-EF09-682648D0493F}"/>
              </a:ext>
            </a:extLst>
          </p:cNvPr>
          <p:cNvSpPr/>
          <p:nvPr/>
        </p:nvSpPr>
        <p:spPr>
          <a:xfrm>
            <a:off x="2133600" y="4743148"/>
            <a:ext cx="1333500" cy="2286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28158199"/>
      </p:ext>
    </p:extLst>
  </p:cSld>
  <p:clrMapOvr>
    <a:masterClrMapping/>
  </p:clrMapOvr>
  <p:transition spd="slow">
    <p:cover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/>
          <p:cNvSpPr/>
          <p:nvPr/>
        </p:nvSpPr>
        <p:spPr>
          <a:xfrm flipV="1">
            <a:off x="1045403" y="1374903"/>
            <a:ext cx="664451" cy="0"/>
          </a:xfrm>
          <a:prstGeom prst="line">
            <a:avLst/>
          </a:prstGeom>
          <a:ln w="19050" cap="flat">
            <a:solidFill>
              <a:srgbClr val="064259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29" name="Group 10">
            <a:extLst>
              <a:ext uri="{FF2B5EF4-FFF2-40B4-BE49-F238E27FC236}">
                <a16:creationId xmlns:a16="http://schemas.microsoft.com/office/drawing/2014/main" id="{902C8157-E18C-4353-A3B1-4AA0BED58F85}"/>
              </a:ext>
            </a:extLst>
          </p:cNvPr>
          <p:cNvGrpSpPr/>
          <p:nvPr/>
        </p:nvGrpSpPr>
        <p:grpSpPr>
          <a:xfrm rot="5400000">
            <a:off x="11123706" y="-3565557"/>
            <a:ext cx="2289462" cy="8230074"/>
            <a:chOff x="0" y="0"/>
            <a:chExt cx="487267" cy="183189"/>
          </a:xfrm>
          <a:solidFill>
            <a:schemeClr val="accent5">
              <a:lumMod val="75000"/>
            </a:schemeClr>
          </a:solidFill>
        </p:grpSpPr>
        <p:sp>
          <p:nvSpPr>
            <p:cNvPr id="30" name="Freeform 11">
              <a:extLst>
                <a:ext uri="{FF2B5EF4-FFF2-40B4-BE49-F238E27FC236}">
                  <a16:creationId xmlns:a16="http://schemas.microsoft.com/office/drawing/2014/main" id="{1336391C-09D8-49A3-B2EC-0B196348F7B2}"/>
                </a:ext>
              </a:extLst>
            </p:cNvPr>
            <p:cNvSpPr/>
            <p:nvPr/>
          </p:nvSpPr>
          <p:spPr>
            <a:xfrm>
              <a:off x="0" y="0"/>
              <a:ext cx="487267" cy="183189"/>
            </a:xfrm>
            <a:custGeom>
              <a:avLst/>
              <a:gdLst/>
              <a:ahLst/>
              <a:cxnLst/>
              <a:rect l="l" t="t" r="r" b="b"/>
              <a:pathLst>
                <a:path w="487267" h="183189">
                  <a:moveTo>
                    <a:pt x="0" y="0"/>
                  </a:moveTo>
                  <a:lnTo>
                    <a:pt x="487267" y="0"/>
                  </a:lnTo>
                  <a:lnTo>
                    <a:pt x="487267" y="183189"/>
                  </a:lnTo>
                  <a:lnTo>
                    <a:pt x="0" y="183189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1" name="TextBox 12">
              <a:extLst>
                <a:ext uri="{FF2B5EF4-FFF2-40B4-BE49-F238E27FC236}">
                  <a16:creationId xmlns:a16="http://schemas.microsoft.com/office/drawing/2014/main" id="{97614655-ADE1-4A53-9CD6-EE961B4FED3B}"/>
                </a:ext>
              </a:extLst>
            </p:cNvPr>
            <p:cNvSpPr txBox="1"/>
            <p:nvPr/>
          </p:nvSpPr>
          <p:spPr>
            <a:xfrm>
              <a:off x="0" y="-38100"/>
              <a:ext cx="487267" cy="221289"/>
            </a:xfrm>
            <a:prstGeom prst="rect">
              <a:avLst/>
            </a:prstGeom>
            <a:solidFill>
              <a:srgbClr val="064259"/>
            </a:solidFill>
            <a:ln>
              <a:noFill/>
            </a:ln>
          </p:spPr>
          <p:txBody>
            <a:bodyPr lIns="49214" tIns="49214" rIns="49214" bIns="49214" rtlCol="0" anchor="ctr"/>
            <a:lstStyle/>
            <a:p>
              <a:pPr algn="ctr">
                <a:lnSpc>
                  <a:spcPts val="2490"/>
                </a:lnSpc>
              </a:pPr>
              <a:endParaRPr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5FD90568-A739-4C55-9376-A77708A47781}"/>
              </a:ext>
            </a:extLst>
          </p:cNvPr>
          <p:cNvSpPr/>
          <p:nvPr/>
        </p:nvSpPr>
        <p:spPr>
          <a:xfrm>
            <a:off x="9448800" y="4533900"/>
            <a:ext cx="381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B0A3DBD-BC9D-472F-9ECB-B5179BCAF128}"/>
              </a:ext>
            </a:extLst>
          </p:cNvPr>
          <p:cNvSpPr/>
          <p:nvPr/>
        </p:nvSpPr>
        <p:spPr>
          <a:xfrm>
            <a:off x="17399856" y="9345470"/>
            <a:ext cx="685800" cy="941530"/>
          </a:xfrm>
          <a:prstGeom prst="rect">
            <a:avLst/>
          </a:prstGeom>
          <a:solidFill>
            <a:srgbClr val="1737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49EA0610-BA72-0499-4E0C-88A9D5F037F9}"/>
              </a:ext>
            </a:extLst>
          </p:cNvPr>
          <p:cNvSpPr txBox="1"/>
          <p:nvPr/>
        </p:nvSpPr>
        <p:spPr>
          <a:xfrm>
            <a:off x="9905901" y="790128"/>
            <a:ext cx="75259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>
                <a:solidFill>
                  <a:schemeClr val="bg1"/>
                </a:solidFill>
              </a:rPr>
              <a:t>RÉALISATION</a:t>
            </a:r>
          </a:p>
        </p:txBody>
      </p:sp>
      <p:sp>
        <p:nvSpPr>
          <p:cNvPr id="5" name="TextBox 18">
            <a:extLst>
              <a:ext uri="{FF2B5EF4-FFF2-40B4-BE49-F238E27FC236}">
                <a16:creationId xmlns:a16="http://schemas.microsoft.com/office/drawing/2014/main" id="{161F2779-BBEF-050D-B7BD-989651D706C1}"/>
              </a:ext>
            </a:extLst>
          </p:cNvPr>
          <p:cNvSpPr txBox="1"/>
          <p:nvPr/>
        </p:nvSpPr>
        <p:spPr>
          <a:xfrm>
            <a:off x="609600" y="1006537"/>
            <a:ext cx="6172200" cy="2289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994"/>
              </a:lnSpc>
            </a:pPr>
            <a:r>
              <a:rPr lang="en-US" sz="1424" spc="425" dirty="0">
                <a:solidFill>
                  <a:srgbClr val="064259"/>
                </a:solidFill>
                <a:latin typeface="Cy Grotesk Wide"/>
              </a:rPr>
              <a:t>RÉALISATION 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122ED53D-C331-78CE-15DE-BC5830FA7F79}"/>
              </a:ext>
            </a:extLst>
          </p:cNvPr>
          <p:cNvSpPr txBox="1"/>
          <p:nvPr/>
        </p:nvSpPr>
        <p:spPr>
          <a:xfrm>
            <a:off x="914400" y="2324100"/>
            <a:ext cx="1028501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sz="2400" dirty="0"/>
              <a:t>Règles SD-WAN :</a:t>
            </a:r>
          </a:p>
        </p:txBody>
      </p:sp>
      <p:pic>
        <p:nvPicPr>
          <p:cNvPr id="9" name="Image 8" descr="Une image contenant texte, capture d’écran, logiciel, nombre&#10;&#10;AI-generated content may be incorrect.">
            <a:extLst>
              <a:ext uri="{FF2B5EF4-FFF2-40B4-BE49-F238E27FC236}">
                <a16:creationId xmlns:a16="http://schemas.microsoft.com/office/drawing/2014/main" id="{CDB41C8E-377A-1D98-B7C8-1EDCFDA46AB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16"/>
          <a:stretch/>
        </p:blipFill>
        <p:spPr>
          <a:xfrm>
            <a:off x="7848600" y="2560050"/>
            <a:ext cx="6019800" cy="7450005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87CCBFA5-93A0-BE89-CCF2-63D407887C6F}"/>
              </a:ext>
            </a:extLst>
          </p:cNvPr>
          <p:cNvSpPr txBox="1"/>
          <p:nvPr/>
        </p:nvSpPr>
        <p:spPr>
          <a:xfrm>
            <a:off x="1219200" y="2922983"/>
            <a:ext cx="1028501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dirty="0"/>
              <a:t>Network </a:t>
            </a:r>
            <a:r>
              <a:rPr lang="fr-FR" sz="2000" dirty="0">
                <a:sym typeface="Wingdings" panose="05000000000000000000" pitchFamily="2" charset="2"/>
              </a:rPr>
              <a:t> SD-WAN  SD-WAN Rules  </a:t>
            </a:r>
            <a:r>
              <a:rPr lang="fr-FR" sz="2000" dirty="0" err="1">
                <a:sym typeface="Wingdings" panose="05000000000000000000" pitchFamily="2" charset="2"/>
              </a:rPr>
              <a:t>Create</a:t>
            </a:r>
            <a:r>
              <a:rPr lang="fr-FR" sz="2000" dirty="0">
                <a:sym typeface="Wingdings" panose="05000000000000000000" pitchFamily="2" charset="2"/>
              </a:rPr>
              <a:t> New</a:t>
            </a:r>
            <a:r>
              <a:rPr lang="fr-FR" sz="2000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3614656401"/>
      </p:ext>
    </p:extLst>
  </p:cSld>
  <p:clrMapOvr>
    <a:masterClrMapping/>
  </p:clrMapOvr>
  <p:transition spd="slow">
    <p:cover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/>
          <p:cNvSpPr/>
          <p:nvPr/>
        </p:nvSpPr>
        <p:spPr>
          <a:xfrm flipV="1">
            <a:off x="1045403" y="1374903"/>
            <a:ext cx="664451" cy="0"/>
          </a:xfrm>
          <a:prstGeom prst="line">
            <a:avLst/>
          </a:prstGeom>
          <a:ln w="19050" cap="flat">
            <a:solidFill>
              <a:srgbClr val="064259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29" name="Group 10">
            <a:extLst>
              <a:ext uri="{FF2B5EF4-FFF2-40B4-BE49-F238E27FC236}">
                <a16:creationId xmlns:a16="http://schemas.microsoft.com/office/drawing/2014/main" id="{902C8157-E18C-4353-A3B1-4AA0BED58F85}"/>
              </a:ext>
            </a:extLst>
          </p:cNvPr>
          <p:cNvGrpSpPr/>
          <p:nvPr/>
        </p:nvGrpSpPr>
        <p:grpSpPr>
          <a:xfrm rot="5400000">
            <a:off x="11123706" y="-3565557"/>
            <a:ext cx="2289462" cy="8230074"/>
            <a:chOff x="0" y="0"/>
            <a:chExt cx="487267" cy="183189"/>
          </a:xfrm>
          <a:solidFill>
            <a:schemeClr val="accent5">
              <a:lumMod val="75000"/>
            </a:schemeClr>
          </a:solidFill>
        </p:grpSpPr>
        <p:sp>
          <p:nvSpPr>
            <p:cNvPr id="30" name="Freeform 11">
              <a:extLst>
                <a:ext uri="{FF2B5EF4-FFF2-40B4-BE49-F238E27FC236}">
                  <a16:creationId xmlns:a16="http://schemas.microsoft.com/office/drawing/2014/main" id="{1336391C-09D8-49A3-B2EC-0B196348F7B2}"/>
                </a:ext>
              </a:extLst>
            </p:cNvPr>
            <p:cNvSpPr/>
            <p:nvPr/>
          </p:nvSpPr>
          <p:spPr>
            <a:xfrm>
              <a:off x="0" y="0"/>
              <a:ext cx="487267" cy="183189"/>
            </a:xfrm>
            <a:custGeom>
              <a:avLst/>
              <a:gdLst/>
              <a:ahLst/>
              <a:cxnLst/>
              <a:rect l="l" t="t" r="r" b="b"/>
              <a:pathLst>
                <a:path w="487267" h="183189">
                  <a:moveTo>
                    <a:pt x="0" y="0"/>
                  </a:moveTo>
                  <a:lnTo>
                    <a:pt x="487267" y="0"/>
                  </a:lnTo>
                  <a:lnTo>
                    <a:pt x="487267" y="183189"/>
                  </a:lnTo>
                  <a:lnTo>
                    <a:pt x="0" y="183189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1" name="TextBox 12">
              <a:extLst>
                <a:ext uri="{FF2B5EF4-FFF2-40B4-BE49-F238E27FC236}">
                  <a16:creationId xmlns:a16="http://schemas.microsoft.com/office/drawing/2014/main" id="{97614655-ADE1-4A53-9CD6-EE961B4FED3B}"/>
                </a:ext>
              </a:extLst>
            </p:cNvPr>
            <p:cNvSpPr txBox="1"/>
            <p:nvPr/>
          </p:nvSpPr>
          <p:spPr>
            <a:xfrm>
              <a:off x="0" y="-38100"/>
              <a:ext cx="487267" cy="221289"/>
            </a:xfrm>
            <a:prstGeom prst="rect">
              <a:avLst/>
            </a:prstGeom>
            <a:solidFill>
              <a:srgbClr val="064259"/>
            </a:solidFill>
            <a:ln>
              <a:noFill/>
            </a:ln>
          </p:spPr>
          <p:txBody>
            <a:bodyPr lIns="49214" tIns="49214" rIns="49214" bIns="49214" rtlCol="0" anchor="ctr"/>
            <a:lstStyle/>
            <a:p>
              <a:pPr algn="ctr">
                <a:lnSpc>
                  <a:spcPts val="2490"/>
                </a:lnSpc>
              </a:pPr>
              <a:endParaRPr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5FD90568-A739-4C55-9376-A77708A47781}"/>
              </a:ext>
            </a:extLst>
          </p:cNvPr>
          <p:cNvSpPr/>
          <p:nvPr/>
        </p:nvSpPr>
        <p:spPr>
          <a:xfrm>
            <a:off x="9448800" y="4533900"/>
            <a:ext cx="381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B0A3DBD-BC9D-472F-9ECB-B5179BCAF128}"/>
              </a:ext>
            </a:extLst>
          </p:cNvPr>
          <p:cNvSpPr/>
          <p:nvPr/>
        </p:nvSpPr>
        <p:spPr>
          <a:xfrm>
            <a:off x="17399856" y="9345470"/>
            <a:ext cx="685800" cy="941530"/>
          </a:xfrm>
          <a:prstGeom prst="rect">
            <a:avLst/>
          </a:prstGeom>
          <a:solidFill>
            <a:srgbClr val="1737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49EA0610-BA72-0499-4E0C-88A9D5F037F9}"/>
              </a:ext>
            </a:extLst>
          </p:cNvPr>
          <p:cNvSpPr txBox="1"/>
          <p:nvPr/>
        </p:nvSpPr>
        <p:spPr>
          <a:xfrm>
            <a:off x="9905901" y="790128"/>
            <a:ext cx="75259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>
                <a:solidFill>
                  <a:schemeClr val="bg1"/>
                </a:solidFill>
              </a:rPr>
              <a:t>RÉALISATION</a:t>
            </a:r>
          </a:p>
        </p:txBody>
      </p:sp>
      <p:sp>
        <p:nvSpPr>
          <p:cNvPr id="5" name="TextBox 18">
            <a:extLst>
              <a:ext uri="{FF2B5EF4-FFF2-40B4-BE49-F238E27FC236}">
                <a16:creationId xmlns:a16="http://schemas.microsoft.com/office/drawing/2014/main" id="{161F2779-BBEF-050D-B7BD-989651D706C1}"/>
              </a:ext>
            </a:extLst>
          </p:cNvPr>
          <p:cNvSpPr txBox="1"/>
          <p:nvPr/>
        </p:nvSpPr>
        <p:spPr>
          <a:xfrm>
            <a:off x="609600" y="1006537"/>
            <a:ext cx="6172200" cy="2289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994"/>
              </a:lnSpc>
            </a:pPr>
            <a:r>
              <a:rPr lang="en-US" sz="1424" spc="425" dirty="0">
                <a:solidFill>
                  <a:srgbClr val="064259"/>
                </a:solidFill>
                <a:latin typeface="Cy Grotesk Wide"/>
              </a:rPr>
              <a:t>RÉALISATION 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122ED53D-C331-78CE-15DE-BC5830FA7F79}"/>
              </a:ext>
            </a:extLst>
          </p:cNvPr>
          <p:cNvSpPr txBox="1"/>
          <p:nvPr/>
        </p:nvSpPr>
        <p:spPr>
          <a:xfrm>
            <a:off x="914400" y="2324100"/>
            <a:ext cx="1028501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sz="2400" dirty="0"/>
              <a:t>Performances SLAs :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7EE7CEDE-2A19-A151-0AEB-686E2B3468A5}"/>
              </a:ext>
            </a:extLst>
          </p:cNvPr>
          <p:cNvSpPr txBox="1"/>
          <p:nvPr/>
        </p:nvSpPr>
        <p:spPr>
          <a:xfrm>
            <a:off x="437786" y="3030426"/>
            <a:ext cx="1028501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dirty="0"/>
              <a:t>Network </a:t>
            </a:r>
            <a:r>
              <a:rPr lang="fr-FR" sz="2000" dirty="0">
                <a:sym typeface="Wingdings" panose="05000000000000000000" pitchFamily="2" charset="2"/>
              </a:rPr>
              <a:t> SD-WAN  Performances SLAs </a:t>
            </a:r>
            <a:r>
              <a:rPr lang="fr-FR" sz="2000" dirty="0" err="1">
                <a:sym typeface="Wingdings" panose="05000000000000000000" pitchFamily="2" charset="2"/>
              </a:rPr>
              <a:t>Create</a:t>
            </a:r>
            <a:r>
              <a:rPr lang="fr-FR" sz="2000" dirty="0">
                <a:sym typeface="Wingdings" panose="05000000000000000000" pitchFamily="2" charset="2"/>
              </a:rPr>
              <a:t> New</a:t>
            </a:r>
            <a:r>
              <a:rPr lang="fr-FR" sz="2000" dirty="0"/>
              <a:t>:</a:t>
            </a:r>
          </a:p>
        </p:txBody>
      </p: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AEEE974B-7FB0-6584-D0CC-288CDFD05DD8}"/>
              </a:ext>
            </a:extLst>
          </p:cNvPr>
          <p:cNvGrpSpPr/>
          <p:nvPr/>
        </p:nvGrpSpPr>
        <p:grpSpPr>
          <a:xfrm>
            <a:off x="7862677" y="2014182"/>
            <a:ext cx="6673480" cy="8267700"/>
            <a:chOff x="7862677" y="2014182"/>
            <a:chExt cx="6673480" cy="8267700"/>
          </a:xfrm>
        </p:grpSpPr>
        <p:pic>
          <p:nvPicPr>
            <p:cNvPr id="3" name="Image 2" descr="Une image contenant texte, capture d’écran, logiciel, Icône d’ordinateur&#10;&#10;AI-generated content may be incorrect.">
              <a:extLst>
                <a:ext uri="{FF2B5EF4-FFF2-40B4-BE49-F238E27FC236}">
                  <a16:creationId xmlns:a16="http://schemas.microsoft.com/office/drawing/2014/main" id="{137F88D8-7F8A-36B8-6F49-9EE6779D4F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407"/>
            <a:stretch/>
          </p:blipFill>
          <p:spPr>
            <a:xfrm>
              <a:off x="7862677" y="2014182"/>
              <a:ext cx="6673480" cy="8267700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90C9789-6582-D763-1DE6-069E9A28FC70}"/>
                </a:ext>
              </a:extLst>
            </p:cNvPr>
            <p:cNvSpPr/>
            <p:nvPr/>
          </p:nvSpPr>
          <p:spPr>
            <a:xfrm>
              <a:off x="10722803" y="3313635"/>
              <a:ext cx="1048391" cy="154134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A2BEF4D1-C11E-299C-DEE3-B58F086B33B8}"/>
              </a:ext>
            </a:extLst>
          </p:cNvPr>
          <p:cNvGrpSpPr/>
          <p:nvPr/>
        </p:nvGrpSpPr>
        <p:grpSpPr>
          <a:xfrm>
            <a:off x="1677428" y="3950732"/>
            <a:ext cx="12268200" cy="5413383"/>
            <a:chOff x="-2627279" y="3260944"/>
            <a:chExt cx="12268200" cy="5413383"/>
          </a:xfrm>
        </p:grpSpPr>
        <p:pic>
          <p:nvPicPr>
            <p:cNvPr id="6" name="Image 5">
              <a:extLst>
                <a:ext uri="{FF2B5EF4-FFF2-40B4-BE49-F238E27FC236}">
                  <a16:creationId xmlns:a16="http://schemas.microsoft.com/office/drawing/2014/main" id="{190AC460-50FE-CD0C-A4BC-6582014E5AC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2627279" y="3260944"/>
              <a:ext cx="12268200" cy="5413383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EF79F36-93B6-ACF9-442A-6A579211B194}"/>
                </a:ext>
              </a:extLst>
            </p:cNvPr>
            <p:cNvSpPr/>
            <p:nvPr/>
          </p:nvSpPr>
          <p:spPr>
            <a:xfrm>
              <a:off x="1377628" y="7200900"/>
              <a:ext cx="755972" cy="22860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4125046979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9444E-6 4.81481E-6 L -3.19444E-6 1.1467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733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610621" y="4027671"/>
            <a:ext cx="9414817" cy="63703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8503"/>
              </a:lnSpc>
            </a:pPr>
            <a:r>
              <a:rPr lang="en-US" sz="24200" dirty="0">
                <a:solidFill>
                  <a:schemeClr val="bg1"/>
                </a:solidFill>
                <a:latin typeface="Cy Grotesk Wide Bold"/>
              </a:rPr>
              <a:t>04</a:t>
            </a:r>
          </a:p>
        </p:txBody>
      </p:sp>
      <p:sp>
        <p:nvSpPr>
          <p:cNvPr id="5" name="TextBox 2">
            <a:extLst>
              <a:ext uri="{FF2B5EF4-FFF2-40B4-BE49-F238E27FC236}">
                <a16:creationId xmlns:a16="http://schemas.microsoft.com/office/drawing/2014/main" id="{76406C98-CE92-4A78-A50E-D43CC3DD4DBA}"/>
              </a:ext>
            </a:extLst>
          </p:cNvPr>
          <p:cNvSpPr txBox="1"/>
          <p:nvPr/>
        </p:nvSpPr>
        <p:spPr>
          <a:xfrm>
            <a:off x="1295218" y="1866900"/>
            <a:ext cx="16687982" cy="14773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9600" dirty="0">
                <a:solidFill>
                  <a:schemeClr val="bg1"/>
                </a:solidFill>
                <a:latin typeface="Cy Grotesk Wide Bold"/>
              </a:rPr>
              <a:t>CONCLUSION</a:t>
            </a: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/>
          <p:cNvSpPr/>
          <p:nvPr/>
        </p:nvSpPr>
        <p:spPr>
          <a:xfrm flipV="1">
            <a:off x="1045403" y="1374903"/>
            <a:ext cx="664451" cy="0"/>
          </a:xfrm>
          <a:prstGeom prst="line">
            <a:avLst/>
          </a:prstGeom>
          <a:ln w="19050" cap="flat">
            <a:solidFill>
              <a:srgbClr val="06425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8" name="TextBox 18"/>
          <p:cNvSpPr txBox="1"/>
          <p:nvPr/>
        </p:nvSpPr>
        <p:spPr>
          <a:xfrm>
            <a:off x="1045403" y="1000125"/>
            <a:ext cx="5970306" cy="2289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994"/>
              </a:lnSpc>
            </a:pPr>
            <a:r>
              <a:rPr lang="en-US" sz="1424" spc="425" dirty="0">
                <a:solidFill>
                  <a:schemeClr val="tx2">
                    <a:lumMod val="60000"/>
                    <a:lumOff val="40000"/>
                  </a:schemeClr>
                </a:solidFill>
                <a:latin typeface="Cy Grotesk Wide"/>
              </a:rPr>
              <a:t>CONCLUSION </a:t>
            </a:r>
          </a:p>
        </p:txBody>
      </p:sp>
      <p:grpSp>
        <p:nvGrpSpPr>
          <p:cNvPr id="29" name="Group 10">
            <a:extLst>
              <a:ext uri="{FF2B5EF4-FFF2-40B4-BE49-F238E27FC236}">
                <a16:creationId xmlns:a16="http://schemas.microsoft.com/office/drawing/2014/main" id="{902C8157-E18C-4353-A3B1-4AA0BED58F85}"/>
              </a:ext>
            </a:extLst>
          </p:cNvPr>
          <p:cNvGrpSpPr/>
          <p:nvPr/>
        </p:nvGrpSpPr>
        <p:grpSpPr>
          <a:xfrm rot="5400000">
            <a:off x="11123706" y="-3565557"/>
            <a:ext cx="2289462" cy="8230074"/>
            <a:chOff x="0" y="0"/>
            <a:chExt cx="487267" cy="183189"/>
          </a:xfrm>
          <a:solidFill>
            <a:schemeClr val="accent5">
              <a:lumMod val="75000"/>
            </a:schemeClr>
          </a:solidFill>
        </p:grpSpPr>
        <p:sp>
          <p:nvSpPr>
            <p:cNvPr id="30" name="Freeform 11">
              <a:extLst>
                <a:ext uri="{FF2B5EF4-FFF2-40B4-BE49-F238E27FC236}">
                  <a16:creationId xmlns:a16="http://schemas.microsoft.com/office/drawing/2014/main" id="{1336391C-09D8-49A3-B2EC-0B196348F7B2}"/>
                </a:ext>
              </a:extLst>
            </p:cNvPr>
            <p:cNvSpPr/>
            <p:nvPr/>
          </p:nvSpPr>
          <p:spPr>
            <a:xfrm>
              <a:off x="0" y="0"/>
              <a:ext cx="487267" cy="183189"/>
            </a:xfrm>
            <a:custGeom>
              <a:avLst/>
              <a:gdLst/>
              <a:ahLst/>
              <a:cxnLst/>
              <a:rect l="l" t="t" r="r" b="b"/>
              <a:pathLst>
                <a:path w="487267" h="183189">
                  <a:moveTo>
                    <a:pt x="0" y="0"/>
                  </a:moveTo>
                  <a:lnTo>
                    <a:pt x="487267" y="0"/>
                  </a:lnTo>
                  <a:lnTo>
                    <a:pt x="487267" y="183189"/>
                  </a:lnTo>
                  <a:lnTo>
                    <a:pt x="0" y="183189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1" name="TextBox 12">
              <a:extLst>
                <a:ext uri="{FF2B5EF4-FFF2-40B4-BE49-F238E27FC236}">
                  <a16:creationId xmlns:a16="http://schemas.microsoft.com/office/drawing/2014/main" id="{97614655-ADE1-4A53-9CD6-EE961B4FED3B}"/>
                </a:ext>
              </a:extLst>
            </p:cNvPr>
            <p:cNvSpPr txBox="1"/>
            <p:nvPr/>
          </p:nvSpPr>
          <p:spPr>
            <a:xfrm>
              <a:off x="0" y="-38100"/>
              <a:ext cx="487267" cy="221289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txBody>
            <a:bodyPr lIns="49214" tIns="49214" rIns="49214" bIns="49214" rtlCol="0" anchor="ctr"/>
            <a:lstStyle/>
            <a:p>
              <a:pPr algn="ctr">
                <a:lnSpc>
                  <a:spcPts val="2490"/>
                </a:lnSpc>
              </a:pPr>
              <a:endParaRPr dirty="0"/>
            </a:p>
          </p:txBody>
        </p:sp>
      </p:grpSp>
      <p:sp>
        <p:nvSpPr>
          <p:cNvPr id="10" name="ZoneTexte 9">
            <a:extLst>
              <a:ext uri="{FF2B5EF4-FFF2-40B4-BE49-F238E27FC236}">
                <a16:creationId xmlns:a16="http://schemas.microsoft.com/office/drawing/2014/main" id="{5EC17B8F-A29D-46BE-903D-B47D71AD59D4}"/>
              </a:ext>
            </a:extLst>
          </p:cNvPr>
          <p:cNvSpPr txBox="1"/>
          <p:nvPr/>
        </p:nvSpPr>
        <p:spPr>
          <a:xfrm>
            <a:off x="11963400" y="767195"/>
            <a:ext cx="2743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>
                <a:solidFill>
                  <a:schemeClr val="bg1"/>
                </a:solidFill>
              </a:rPr>
              <a:t>CONCLUSION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FB64D82-7738-4D80-98CC-06E1FCB646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1082" y="3118664"/>
            <a:ext cx="5301436" cy="530143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22B3698-393C-4224-8B6A-44B6225AFB5F}"/>
              </a:ext>
            </a:extLst>
          </p:cNvPr>
          <p:cNvSpPr/>
          <p:nvPr/>
        </p:nvSpPr>
        <p:spPr>
          <a:xfrm>
            <a:off x="17399856" y="9345470"/>
            <a:ext cx="685800" cy="94153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13</a:t>
            </a:r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8884B560-D610-5AF7-7384-13889CF0FD01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1017100" y="2438596"/>
            <a:ext cx="8488681" cy="69865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fr-FR" altLang="fr-FR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Optimisation des performances et réduction des coûts.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endParaRPr kumimoji="0" lang="fr-FR" altLang="fr-FR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fr-FR" altLang="fr-FR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Gestion centralisée et simplifiée du réseau.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endParaRPr kumimoji="0" lang="fr-FR" altLang="fr-FR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fr-FR" altLang="fr-FR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Sécurité renforcée.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endParaRPr kumimoji="0" lang="fr-FR" altLang="fr-FR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fr-FR" altLang="fr-FR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Remplacement efficace des infrastructures MPLS.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endParaRPr kumimoji="0" lang="fr-FR" altLang="fr-FR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fr-FR" altLang="fr-FR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Solution clé pour moderniser les réseaux d’entreprise .</a:t>
            </a:r>
          </a:p>
        </p:txBody>
      </p:sp>
    </p:spTree>
    <p:extLst>
      <p:ext uri="{BB962C8B-B14F-4D97-AF65-F5344CB8AC3E}">
        <p14:creationId xmlns:p14="http://schemas.microsoft.com/office/powerpoint/2010/main" val="2054471144"/>
      </p:ext>
    </p:extLst>
  </p:cSld>
  <p:clrMapOvr>
    <a:masterClrMapping/>
  </p:clrMapOvr>
  <p:transition spd="slow">
    <p:cover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142909" y="3086100"/>
            <a:ext cx="16002181" cy="29546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9600" dirty="0">
                <a:solidFill>
                  <a:srgbClr val="F1EAE0"/>
                </a:solidFill>
                <a:latin typeface="Cy Grotesk Wide Bold" panose="020B0604020202020204" charset="0"/>
              </a:rPr>
              <a:t>MERCI POUR VOTRE ATTENTION</a:t>
            </a:r>
          </a:p>
        </p:txBody>
      </p:sp>
    </p:spTree>
    <p:extLst>
      <p:ext uri="{BB962C8B-B14F-4D97-AF65-F5344CB8AC3E}">
        <p14:creationId xmlns:p14="http://schemas.microsoft.com/office/powerpoint/2010/main" val="1410410805"/>
      </p:ext>
    </p:extLst>
  </p:cSld>
  <p:clrMapOvr>
    <a:masterClrMapping/>
  </p:clrMapOvr>
  <p:transition spd="slow">
    <p:cover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610621" y="4000501"/>
            <a:ext cx="9839179" cy="63703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58503"/>
              </a:lnSpc>
            </a:pPr>
            <a:r>
              <a:rPr lang="en-US" sz="24200" dirty="0">
                <a:solidFill>
                  <a:schemeClr val="bg1"/>
                </a:solidFill>
                <a:latin typeface="Cy Grotesk Wide Bold"/>
              </a:rPr>
              <a:t>01</a:t>
            </a:r>
          </a:p>
        </p:txBody>
      </p:sp>
      <p:sp>
        <p:nvSpPr>
          <p:cNvPr id="5" name="TextBox 2">
            <a:extLst>
              <a:ext uri="{FF2B5EF4-FFF2-40B4-BE49-F238E27FC236}">
                <a16:creationId xmlns:a16="http://schemas.microsoft.com/office/drawing/2014/main" id="{42B7D254-FDDD-4CC3-B316-087BF60207F8}"/>
              </a:ext>
            </a:extLst>
          </p:cNvPr>
          <p:cNvSpPr txBox="1"/>
          <p:nvPr/>
        </p:nvSpPr>
        <p:spPr>
          <a:xfrm>
            <a:off x="1295219" y="1866900"/>
            <a:ext cx="11823056" cy="29546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9600" dirty="0">
                <a:solidFill>
                  <a:schemeClr val="bg1"/>
                </a:solidFill>
                <a:latin typeface="Cy Grotesk Wide Bold"/>
              </a:rPr>
              <a:t>CONTEXTE DU PROJET</a:t>
            </a: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 12">
            <a:extLst>
              <a:ext uri="{FF2B5EF4-FFF2-40B4-BE49-F238E27FC236}">
                <a16:creationId xmlns:a16="http://schemas.microsoft.com/office/drawing/2014/main" id="{986376BF-59DF-0F16-40EA-0A3BADA96D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3921" y="2999857"/>
            <a:ext cx="10523154" cy="6239091"/>
          </a:xfrm>
          <a:prstGeom prst="rect">
            <a:avLst/>
          </a:prstGeom>
        </p:spPr>
      </p:pic>
      <p:sp>
        <p:nvSpPr>
          <p:cNvPr id="5" name="AutoShape 5"/>
          <p:cNvSpPr/>
          <p:nvPr/>
        </p:nvSpPr>
        <p:spPr>
          <a:xfrm flipV="1">
            <a:off x="1028700" y="1374903"/>
            <a:ext cx="664451" cy="0"/>
          </a:xfrm>
          <a:prstGeom prst="line">
            <a:avLst/>
          </a:prstGeom>
          <a:ln w="19050" cap="flat">
            <a:solidFill>
              <a:schemeClr val="tx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0" name="TextBox 20"/>
          <p:cNvSpPr txBox="1"/>
          <p:nvPr/>
        </p:nvSpPr>
        <p:spPr>
          <a:xfrm>
            <a:off x="1028700" y="1028700"/>
            <a:ext cx="5182413" cy="2282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60"/>
              </a:lnSpc>
            </a:pPr>
            <a:r>
              <a:rPr lang="en-US" sz="1400" b="1" spc="418" dirty="0">
                <a:solidFill>
                  <a:schemeClr val="accent1">
                    <a:lumMod val="75000"/>
                  </a:schemeClr>
                </a:solidFill>
                <a:latin typeface="Cy Grotesk Wide"/>
              </a:rPr>
              <a:t>CONTEXTE DU PROJET</a:t>
            </a:r>
          </a:p>
        </p:txBody>
      </p:sp>
      <p:grpSp>
        <p:nvGrpSpPr>
          <p:cNvPr id="8" name="Group 10">
            <a:extLst>
              <a:ext uri="{FF2B5EF4-FFF2-40B4-BE49-F238E27FC236}">
                <a16:creationId xmlns:a16="http://schemas.microsoft.com/office/drawing/2014/main" id="{9C19F6F5-64B0-4D21-8BFB-747C9F92E983}"/>
              </a:ext>
            </a:extLst>
          </p:cNvPr>
          <p:cNvGrpSpPr/>
          <p:nvPr/>
        </p:nvGrpSpPr>
        <p:grpSpPr>
          <a:xfrm rot="5400000">
            <a:off x="11123706" y="-3347842"/>
            <a:ext cx="2289462" cy="8230074"/>
            <a:chOff x="0" y="0"/>
            <a:chExt cx="487267" cy="183189"/>
          </a:xfrm>
          <a:solidFill>
            <a:schemeClr val="accent1">
              <a:lumMod val="75000"/>
            </a:schemeClr>
          </a:solidFill>
        </p:grpSpPr>
        <p:sp>
          <p:nvSpPr>
            <p:cNvPr id="9" name="Freeform 11">
              <a:extLst>
                <a:ext uri="{FF2B5EF4-FFF2-40B4-BE49-F238E27FC236}">
                  <a16:creationId xmlns:a16="http://schemas.microsoft.com/office/drawing/2014/main" id="{149F6410-ABE9-4C38-9929-E434EF5F2DC0}"/>
                </a:ext>
              </a:extLst>
            </p:cNvPr>
            <p:cNvSpPr/>
            <p:nvPr/>
          </p:nvSpPr>
          <p:spPr>
            <a:xfrm>
              <a:off x="0" y="0"/>
              <a:ext cx="487267" cy="183189"/>
            </a:xfrm>
            <a:custGeom>
              <a:avLst/>
              <a:gdLst/>
              <a:ahLst/>
              <a:cxnLst/>
              <a:rect l="l" t="t" r="r" b="b"/>
              <a:pathLst>
                <a:path w="487267" h="183189">
                  <a:moveTo>
                    <a:pt x="0" y="0"/>
                  </a:moveTo>
                  <a:lnTo>
                    <a:pt x="487267" y="0"/>
                  </a:lnTo>
                  <a:lnTo>
                    <a:pt x="487267" y="183189"/>
                  </a:lnTo>
                  <a:lnTo>
                    <a:pt x="0" y="183189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0" name="TextBox 12">
              <a:extLst>
                <a:ext uri="{FF2B5EF4-FFF2-40B4-BE49-F238E27FC236}">
                  <a16:creationId xmlns:a16="http://schemas.microsoft.com/office/drawing/2014/main" id="{E5339F4E-0D76-4CAC-9616-FF3534FBD44D}"/>
                </a:ext>
              </a:extLst>
            </p:cNvPr>
            <p:cNvSpPr txBox="1"/>
            <p:nvPr/>
          </p:nvSpPr>
          <p:spPr>
            <a:xfrm>
              <a:off x="0" y="-38100"/>
              <a:ext cx="487267" cy="221289"/>
            </a:xfrm>
            <a:prstGeom prst="rect">
              <a:avLst/>
            </a:prstGeom>
            <a:grpFill/>
            <a:ln>
              <a:noFill/>
            </a:ln>
          </p:spPr>
          <p:txBody>
            <a:bodyPr lIns="49214" tIns="49214" rIns="49214" bIns="49214" rtlCol="0" anchor="ctr"/>
            <a:lstStyle/>
            <a:p>
              <a:pPr algn="ctr">
                <a:lnSpc>
                  <a:spcPts val="2490"/>
                </a:lnSpc>
              </a:pPr>
              <a:endParaRPr/>
            </a:p>
          </p:txBody>
        </p:sp>
      </p:grpSp>
      <p:sp>
        <p:nvSpPr>
          <p:cNvPr id="4" name="ZoneTexte 3">
            <a:extLst>
              <a:ext uri="{FF2B5EF4-FFF2-40B4-BE49-F238E27FC236}">
                <a16:creationId xmlns:a16="http://schemas.microsoft.com/office/drawing/2014/main" id="{7478C7C7-F4C7-4155-9C5A-FC221742F1E8}"/>
              </a:ext>
            </a:extLst>
          </p:cNvPr>
          <p:cNvSpPr txBox="1"/>
          <p:nvPr/>
        </p:nvSpPr>
        <p:spPr>
          <a:xfrm>
            <a:off x="1360925" y="2552700"/>
            <a:ext cx="41116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Problématique :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5F5062F-13E8-4783-B05B-79F55452FCFF}"/>
              </a:ext>
            </a:extLst>
          </p:cNvPr>
          <p:cNvSpPr/>
          <p:nvPr/>
        </p:nvSpPr>
        <p:spPr>
          <a:xfrm>
            <a:off x="17399856" y="9345470"/>
            <a:ext cx="685800" cy="941530"/>
          </a:xfrm>
          <a:prstGeom prst="rect">
            <a:avLst/>
          </a:prstGeom>
          <a:solidFill>
            <a:srgbClr val="3760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C97108E1-EBC1-C48C-AE4B-52B744731781}"/>
              </a:ext>
            </a:extLst>
          </p:cNvPr>
          <p:cNvSpPr txBox="1"/>
          <p:nvPr/>
        </p:nvSpPr>
        <p:spPr>
          <a:xfrm>
            <a:off x="10439400" y="1028700"/>
            <a:ext cx="45007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>
                <a:solidFill>
                  <a:schemeClr val="bg1"/>
                </a:solidFill>
              </a:rPr>
              <a:t>CADRE DU PROJET</a:t>
            </a:r>
          </a:p>
        </p:txBody>
      </p:sp>
      <p:grpSp>
        <p:nvGrpSpPr>
          <p:cNvPr id="18" name="Groupe 17">
            <a:extLst>
              <a:ext uri="{FF2B5EF4-FFF2-40B4-BE49-F238E27FC236}">
                <a16:creationId xmlns:a16="http://schemas.microsoft.com/office/drawing/2014/main" id="{315EB4EF-301F-0946-2825-CACAE7141094}"/>
              </a:ext>
            </a:extLst>
          </p:cNvPr>
          <p:cNvGrpSpPr/>
          <p:nvPr/>
        </p:nvGrpSpPr>
        <p:grpSpPr>
          <a:xfrm>
            <a:off x="-1802361" y="3577017"/>
            <a:ext cx="8839201" cy="5127890"/>
            <a:chOff x="4800599" y="4550231"/>
            <a:chExt cx="8839201" cy="5127890"/>
          </a:xfrm>
        </p:grpSpPr>
        <p:pic>
          <p:nvPicPr>
            <p:cNvPr id="19" name="Picture 4">
              <a:extLst>
                <a:ext uri="{FF2B5EF4-FFF2-40B4-BE49-F238E27FC236}">
                  <a16:creationId xmlns:a16="http://schemas.microsoft.com/office/drawing/2014/main" id="{57926C0F-A673-5836-2B11-410443FBD2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15000" y="4550231"/>
              <a:ext cx="7162800" cy="51278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Ellipse 20">
              <a:extLst>
                <a:ext uri="{FF2B5EF4-FFF2-40B4-BE49-F238E27FC236}">
                  <a16:creationId xmlns:a16="http://schemas.microsoft.com/office/drawing/2014/main" id="{8802AA44-28B5-9BC3-ADEC-22698B244FFF}"/>
                </a:ext>
              </a:extLst>
            </p:cNvPr>
            <p:cNvSpPr/>
            <p:nvPr/>
          </p:nvSpPr>
          <p:spPr>
            <a:xfrm>
              <a:off x="10287000" y="6664232"/>
              <a:ext cx="3352800" cy="1055555"/>
            </a:xfrm>
            <a:prstGeom prst="ellips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" name="Ellipse 21">
              <a:extLst>
                <a:ext uri="{FF2B5EF4-FFF2-40B4-BE49-F238E27FC236}">
                  <a16:creationId xmlns:a16="http://schemas.microsoft.com/office/drawing/2014/main" id="{7CD38EB0-49DE-A219-A467-FF1A59EDEBD7}"/>
                </a:ext>
              </a:extLst>
            </p:cNvPr>
            <p:cNvSpPr/>
            <p:nvPr/>
          </p:nvSpPr>
          <p:spPr>
            <a:xfrm>
              <a:off x="4800599" y="6664232"/>
              <a:ext cx="3352800" cy="1055555"/>
            </a:xfrm>
            <a:prstGeom prst="ellips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23" name="Image 22">
            <a:extLst>
              <a:ext uri="{FF2B5EF4-FFF2-40B4-BE49-F238E27FC236}">
                <a16:creationId xmlns:a16="http://schemas.microsoft.com/office/drawing/2014/main" id="{9D06DA58-8981-8921-D71A-416CC94C82DD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24" t="7497" r="9669" b="6946"/>
          <a:stretch/>
        </p:blipFill>
        <p:spPr>
          <a:xfrm>
            <a:off x="6819900" y="1943100"/>
            <a:ext cx="4648200" cy="4849423"/>
          </a:xfrm>
          <a:prstGeom prst="rect">
            <a:avLst/>
          </a:prstGeom>
        </p:spPr>
      </p:pic>
      <p:sp>
        <p:nvSpPr>
          <p:cNvPr id="24" name="Ellipse 23">
            <a:extLst>
              <a:ext uri="{FF2B5EF4-FFF2-40B4-BE49-F238E27FC236}">
                <a16:creationId xmlns:a16="http://schemas.microsoft.com/office/drawing/2014/main" id="{81D60FD1-3DA0-57A3-00F3-26AAE2230F47}"/>
              </a:ext>
            </a:extLst>
          </p:cNvPr>
          <p:cNvSpPr/>
          <p:nvPr/>
        </p:nvSpPr>
        <p:spPr>
          <a:xfrm>
            <a:off x="2086960" y="3695700"/>
            <a:ext cx="3780440" cy="349057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b="1" dirty="0">
                <a:solidFill>
                  <a:schemeClr val="tx1"/>
                </a:solidFill>
              </a:rPr>
              <a:t>Manque de flexibilité </a:t>
            </a:r>
          </a:p>
          <a:p>
            <a:pPr algn="ctr"/>
            <a:r>
              <a:rPr lang="fr-FR" sz="2400" b="1" dirty="0">
                <a:solidFill>
                  <a:schemeClr val="tx1"/>
                </a:solidFill>
              </a:rPr>
              <a:t>et </a:t>
            </a:r>
          </a:p>
          <a:p>
            <a:pPr algn="ctr"/>
            <a:r>
              <a:rPr lang="fr-FR" sz="2400" b="1" dirty="0">
                <a:solidFill>
                  <a:schemeClr val="tx1"/>
                </a:solidFill>
              </a:rPr>
              <a:t>Performance cloud limitée</a:t>
            </a:r>
            <a:r>
              <a:rPr lang="fr-FR" sz="2400" dirty="0">
                <a:solidFill>
                  <a:schemeClr val="tx1"/>
                </a:solidFill>
              </a:rPr>
              <a:t> </a:t>
            </a:r>
            <a:r>
              <a:rPr lang="fr-FR" sz="2400" dirty="0"/>
              <a:t>☁️</a:t>
            </a:r>
            <a:endParaRPr lang="fr-FR" sz="2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Ellipse 24">
            <a:extLst>
              <a:ext uri="{FF2B5EF4-FFF2-40B4-BE49-F238E27FC236}">
                <a16:creationId xmlns:a16="http://schemas.microsoft.com/office/drawing/2014/main" id="{75E1CE86-371E-5B30-FE57-8D83AB275422}"/>
              </a:ext>
            </a:extLst>
          </p:cNvPr>
          <p:cNvSpPr/>
          <p:nvPr/>
        </p:nvSpPr>
        <p:spPr>
          <a:xfrm>
            <a:off x="7253780" y="6210300"/>
            <a:ext cx="3780440" cy="349057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b="1" dirty="0">
                <a:solidFill>
                  <a:schemeClr val="tx1"/>
                </a:solidFill>
              </a:rPr>
              <a:t>Protection standard🔐</a:t>
            </a:r>
            <a:endParaRPr lang="fr-FR" sz="2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Ellipse 25">
            <a:extLst>
              <a:ext uri="{FF2B5EF4-FFF2-40B4-BE49-F238E27FC236}">
                <a16:creationId xmlns:a16="http://schemas.microsoft.com/office/drawing/2014/main" id="{7129801B-64A3-D7BA-E71C-66CFF82691F4}"/>
              </a:ext>
            </a:extLst>
          </p:cNvPr>
          <p:cNvSpPr/>
          <p:nvPr/>
        </p:nvSpPr>
        <p:spPr>
          <a:xfrm>
            <a:off x="12420600" y="3692236"/>
            <a:ext cx="3780440" cy="349057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b="1" dirty="0">
                <a:solidFill>
                  <a:schemeClr val="tx1"/>
                </a:solidFill>
              </a:rPr>
              <a:t>Complexité de gestion</a:t>
            </a:r>
            <a:r>
              <a:rPr lang="fr-FR" sz="2400" dirty="0">
                <a:solidFill>
                  <a:schemeClr val="tx1"/>
                </a:solidFill>
              </a:rPr>
              <a:t> ⚙️ et </a:t>
            </a:r>
            <a:r>
              <a:rPr lang="fr-FR" sz="2400" b="1" dirty="0">
                <a:solidFill>
                  <a:schemeClr val="tx1"/>
                </a:solidFill>
              </a:rPr>
              <a:t>Coût élevé</a:t>
            </a:r>
            <a:r>
              <a:rPr lang="fr-FR" sz="2400" dirty="0">
                <a:solidFill>
                  <a:schemeClr val="tx1"/>
                </a:solidFill>
              </a:rPr>
              <a:t> 💰</a:t>
            </a:r>
            <a:endParaRPr lang="fr-FR" sz="2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7986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7 1.35802E-6 L -0.01267 0.6672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34" y="33364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2.59259E-6 L 0.01198 0.82361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99" y="4117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2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Image 25">
            <a:extLst>
              <a:ext uri="{FF2B5EF4-FFF2-40B4-BE49-F238E27FC236}">
                <a16:creationId xmlns:a16="http://schemas.microsoft.com/office/drawing/2014/main" id="{92180C2D-CB5D-A611-AFCE-1A759EE8A4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7079" y="3391755"/>
            <a:ext cx="12006758" cy="6688329"/>
          </a:xfrm>
          <a:prstGeom prst="rect">
            <a:avLst/>
          </a:prstGeom>
        </p:spPr>
      </p:pic>
      <p:sp>
        <p:nvSpPr>
          <p:cNvPr id="5" name="AutoShape 5"/>
          <p:cNvSpPr/>
          <p:nvPr/>
        </p:nvSpPr>
        <p:spPr>
          <a:xfrm flipV="1">
            <a:off x="1028700" y="1374903"/>
            <a:ext cx="664451" cy="0"/>
          </a:xfrm>
          <a:prstGeom prst="line">
            <a:avLst/>
          </a:prstGeom>
          <a:ln w="19050" cap="flat">
            <a:solidFill>
              <a:schemeClr val="tx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0" name="TextBox 20"/>
          <p:cNvSpPr txBox="1"/>
          <p:nvPr/>
        </p:nvSpPr>
        <p:spPr>
          <a:xfrm>
            <a:off x="1028700" y="1028700"/>
            <a:ext cx="5182413" cy="2282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60"/>
              </a:lnSpc>
            </a:pPr>
            <a:r>
              <a:rPr lang="en-US" sz="1400" b="1" spc="418" dirty="0">
                <a:solidFill>
                  <a:schemeClr val="accent1">
                    <a:lumMod val="75000"/>
                  </a:schemeClr>
                </a:solidFill>
                <a:latin typeface="Cy Grotesk Wide"/>
              </a:rPr>
              <a:t>CONTEXTE DU PROJET</a:t>
            </a:r>
          </a:p>
        </p:txBody>
      </p:sp>
      <p:grpSp>
        <p:nvGrpSpPr>
          <p:cNvPr id="8" name="Group 10">
            <a:extLst>
              <a:ext uri="{FF2B5EF4-FFF2-40B4-BE49-F238E27FC236}">
                <a16:creationId xmlns:a16="http://schemas.microsoft.com/office/drawing/2014/main" id="{9C19F6F5-64B0-4D21-8BFB-747C9F92E983}"/>
              </a:ext>
            </a:extLst>
          </p:cNvPr>
          <p:cNvGrpSpPr/>
          <p:nvPr/>
        </p:nvGrpSpPr>
        <p:grpSpPr>
          <a:xfrm rot="5400000">
            <a:off x="11123706" y="-3347842"/>
            <a:ext cx="2289462" cy="8230074"/>
            <a:chOff x="0" y="0"/>
            <a:chExt cx="487267" cy="183189"/>
          </a:xfrm>
          <a:solidFill>
            <a:schemeClr val="accent1">
              <a:lumMod val="75000"/>
            </a:schemeClr>
          </a:solidFill>
        </p:grpSpPr>
        <p:sp>
          <p:nvSpPr>
            <p:cNvPr id="9" name="Freeform 11">
              <a:extLst>
                <a:ext uri="{FF2B5EF4-FFF2-40B4-BE49-F238E27FC236}">
                  <a16:creationId xmlns:a16="http://schemas.microsoft.com/office/drawing/2014/main" id="{149F6410-ABE9-4C38-9929-E434EF5F2DC0}"/>
                </a:ext>
              </a:extLst>
            </p:cNvPr>
            <p:cNvSpPr/>
            <p:nvPr/>
          </p:nvSpPr>
          <p:spPr>
            <a:xfrm>
              <a:off x="0" y="0"/>
              <a:ext cx="487267" cy="183189"/>
            </a:xfrm>
            <a:custGeom>
              <a:avLst/>
              <a:gdLst/>
              <a:ahLst/>
              <a:cxnLst/>
              <a:rect l="l" t="t" r="r" b="b"/>
              <a:pathLst>
                <a:path w="487267" h="183189">
                  <a:moveTo>
                    <a:pt x="0" y="0"/>
                  </a:moveTo>
                  <a:lnTo>
                    <a:pt x="487267" y="0"/>
                  </a:lnTo>
                  <a:lnTo>
                    <a:pt x="487267" y="183189"/>
                  </a:lnTo>
                  <a:lnTo>
                    <a:pt x="0" y="183189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0" name="TextBox 12">
              <a:extLst>
                <a:ext uri="{FF2B5EF4-FFF2-40B4-BE49-F238E27FC236}">
                  <a16:creationId xmlns:a16="http://schemas.microsoft.com/office/drawing/2014/main" id="{E5339F4E-0D76-4CAC-9616-FF3534FBD44D}"/>
                </a:ext>
              </a:extLst>
            </p:cNvPr>
            <p:cNvSpPr txBox="1"/>
            <p:nvPr/>
          </p:nvSpPr>
          <p:spPr>
            <a:xfrm>
              <a:off x="0" y="-38100"/>
              <a:ext cx="487267" cy="221289"/>
            </a:xfrm>
            <a:prstGeom prst="rect">
              <a:avLst/>
            </a:prstGeom>
            <a:grpFill/>
            <a:ln>
              <a:noFill/>
            </a:ln>
          </p:spPr>
          <p:txBody>
            <a:bodyPr lIns="49214" tIns="49214" rIns="49214" bIns="49214" rtlCol="0" anchor="ctr"/>
            <a:lstStyle/>
            <a:p>
              <a:pPr algn="ctr">
                <a:lnSpc>
                  <a:spcPts val="2490"/>
                </a:lnSpc>
              </a:pPr>
              <a:endParaRPr/>
            </a:p>
          </p:txBody>
        </p:sp>
      </p:grpSp>
      <p:sp>
        <p:nvSpPr>
          <p:cNvPr id="11" name="ZoneTexte 10">
            <a:extLst>
              <a:ext uri="{FF2B5EF4-FFF2-40B4-BE49-F238E27FC236}">
                <a16:creationId xmlns:a16="http://schemas.microsoft.com/office/drawing/2014/main" id="{02558D2D-9260-4F22-9401-9C0857713B44}"/>
              </a:ext>
            </a:extLst>
          </p:cNvPr>
          <p:cNvSpPr txBox="1"/>
          <p:nvPr/>
        </p:nvSpPr>
        <p:spPr>
          <a:xfrm>
            <a:off x="10439400" y="1028700"/>
            <a:ext cx="45007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>
                <a:solidFill>
                  <a:schemeClr val="bg1"/>
                </a:solidFill>
              </a:rPr>
              <a:t>CADRE DU PROJET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7478C7C7-F4C7-4155-9C5A-FC221742F1E8}"/>
              </a:ext>
            </a:extLst>
          </p:cNvPr>
          <p:cNvSpPr txBox="1"/>
          <p:nvPr/>
        </p:nvSpPr>
        <p:spPr>
          <a:xfrm>
            <a:off x="685800" y="1947651"/>
            <a:ext cx="1673425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Solution : </a:t>
            </a:r>
          </a:p>
          <a:p>
            <a:r>
              <a:rPr lang="fr-FR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Mise en place d’une  Solution SD-WAN</a:t>
            </a:r>
            <a:endParaRPr lang="fr-FR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2D8FE77-E829-4026-99D5-ABCC583BDBF7}"/>
              </a:ext>
            </a:extLst>
          </p:cNvPr>
          <p:cNvSpPr/>
          <p:nvPr/>
        </p:nvSpPr>
        <p:spPr>
          <a:xfrm>
            <a:off x="17399856" y="9345470"/>
            <a:ext cx="685800" cy="941530"/>
          </a:xfrm>
          <a:prstGeom prst="rect">
            <a:avLst/>
          </a:prstGeom>
          <a:solidFill>
            <a:srgbClr val="3760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grpSp>
        <p:nvGrpSpPr>
          <p:cNvPr id="21" name="Groupe 20">
            <a:extLst>
              <a:ext uri="{FF2B5EF4-FFF2-40B4-BE49-F238E27FC236}">
                <a16:creationId xmlns:a16="http://schemas.microsoft.com/office/drawing/2014/main" id="{C56A2705-52E9-3ABC-8C0C-50F085AF4285}"/>
              </a:ext>
            </a:extLst>
          </p:cNvPr>
          <p:cNvGrpSpPr/>
          <p:nvPr/>
        </p:nvGrpSpPr>
        <p:grpSpPr>
          <a:xfrm>
            <a:off x="104451" y="3565234"/>
            <a:ext cx="9496749" cy="3490577"/>
            <a:chOff x="82680" y="4144130"/>
            <a:chExt cx="9496749" cy="3490577"/>
          </a:xfrm>
        </p:grpSpPr>
        <p:sp>
          <p:nvSpPr>
            <p:cNvPr id="14" name="Ellipse 13">
              <a:extLst>
                <a:ext uri="{FF2B5EF4-FFF2-40B4-BE49-F238E27FC236}">
                  <a16:creationId xmlns:a16="http://schemas.microsoft.com/office/drawing/2014/main" id="{1DA6E9AB-9367-4D50-B945-DB6412FA1516}"/>
                </a:ext>
              </a:extLst>
            </p:cNvPr>
            <p:cNvSpPr/>
            <p:nvPr/>
          </p:nvSpPr>
          <p:spPr>
            <a:xfrm>
              <a:off x="82680" y="4144130"/>
              <a:ext cx="3780440" cy="3490577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" name="ZoneTexte 2">
              <a:extLst>
                <a:ext uri="{FF2B5EF4-FFF2-40B4-BE49-F238E27FC236}">
                  <a16:creationId xmlns:a16="http://schemas.microsoft.com/office/drawing/2014/main" id="{AD859EF1-AB46-FD63-3AAC-51F7EB049110}"/>
                </a:ext>
              </a:extLst>
            </p:cNvPr>
            <p:cNvSpPr txBox="1"/>
            <p:nvPr/>
          </p:nvSpPr>
          <p:spPr>
            <a:xfrm>
              <a:off x="435429" y="5310523"/>
              <a:ext cx="9144000" cy="13849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sz="2800" b="1" dirty="0"/>
                <a:t>Routage intelligent</a:t>
              </a:r>
            </a:p>
            <a:p>
              <a:r>
                <a:rPr lang="fr-FR" sz="2800" b="1" dirty="0"/>
                <a:t>             et</a:t>
              </a:r>
            </a:p>
            <a:p>
              <a:r>
                <a:rPr lang="fr-FR" sz="2800" b="1" dirty="0"/>
                <a:t>       dynamique</a:t>
              </a:r>
            </a:p>
          </p:txBody>
        </p:sp>
      </p:grp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DBF89DBC-6241-F5FA-CBC8-53E532544C3F}"/>
              </a:ext>
            </a:extLst>
          </p:cNvPr>
          <p:cNvGrpSpPr/>
          <p:nvPr/>
        </p:nvGrpSpPr>
        <p:grpSpPr>
          <a:xfrm>
            <a:off x="2315842" y="3558790"/>
            <a:ext cx="9144000" cy="3490577"/>
            <a:chOff x="2749263" y="3525334"/>
            <a:chExt cx="9144000" cy="3490577"/>
          </a:xfrm>
        </p:grpSpPr>
        <p:sp>
          <p:nvSpPr>
            <p:cNvPr id="18" name="Ellipse 17">
              <a:extLst>
                <a:ext uri="{FF2B5EF4-FFF2-40B4-BE49-F238E27FC236}">
                  <a16:creationId xmlns:a16="http://schemas.microsoft.com/office/drawing/2014/main" id="{B143BBC9-1873-4498-A4DB-DDE45C2E0CC0}"/>
                </a:ext>
              </a:extLst>
            </p:cNvPr>
            <p:cNvSpPr/>
            <p:nvPr/>
          </p:nvSpPr>
          <p:spPr>
            <a:xfrm>
              <a:off x="5431043" y="3525334"/>
              <a:ext cx="3780440" cy="3490577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B8C0C934-1B55-BF47-CA8B-0D131B6E07E7}"/>
                </a:ext>
              </a:extLst>
            </p:cNvPr>
            <p:cNvSpPr txBox="1"/>
            <p:nvPr/>
          </p:nvSpPr>
          <p:spPr>
            <a:xfrm>
              <a:off x="2749263" y="4791717"/>
              <a:ext cx="9144000" cy="13849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2800" b="1" dirty="0"/>
                <a:t>Sécurité renforcée</a:t>
              </a:r>
            </a:p>
            <a:p>
              <a:pPr algn="ctr"/>
              <a:r>
                <a:rPr lang="fr-FR" sz="2800" b="1" dirty="0">
                  <a:effectLst/>
                  <a:latin typeface="Calibri" panose="020F0502020204030204" pitchFamily="34" charset="0"/>
                </a:rPr>
                <a:t>segmentation </a:t>
              </a:r>
            </a:p>
            <a:p>
              <a:pPr algn="ctr"/>
              <a:r>
                <a:rPr lang="fr-FR" sz="2800" b="1" dirty="0">
                  <a:effectLst/>
                  <a:latin typeface="Calibri" panose="020F0502020204030204" pitchFamily="34" charset="0"/>
                </a:rPr>
                <a:t>de trafic</a:t>
              </a:r>
              <a:endParaRPr lang="fr-FR" sz="2800" b="1" dirty="0"/>
            </a:p>
          </p:txBody>
        </p:sp>
      </p:grpSp>
      <p:grpSp>
        <p:nvGrpSpPr>
          <p:cNvPr id="22" name="Groupe 21">
            <a:extLst>
              <a:ext uri="{FF2B5EF4-FFF2-40B4-BE49-F238E27FC236}">
                <a16:creationId xmlns:a16="http://schemas.microsoft.com/office/drawing/2014/main" id="{FB8E0E33-2CC0-757E-C729-EBB2592B3304}"/>
              </a:ext>
            </a:extLst>
          </p:cNvPr>
          <p:cNvGrpSpPr/>
          <p:nvPr/>
        </p:nvGrpSpPr>
        <p:grpSpPr>
          <a:xfrm>
            <a:off x="10289124" y="6570461"/>
            <a:ext cx="9144000" cy="3490577"/>
            <a:chOff x="11658406" y="5310523"/>
            <a:chExt cx="9144000" cy="3490577"/>
          </a:xfrm>
        </p:grpSpPr>
        <p:sp>
          <p:nvSpPr>
            <p:cNvPr id="17" name="Ellipse 16">
              <a:extLst>
                <a:ext uri="{FF2B5EF4-FFF2-40B4-BE49-F238E27FC236}">
                  <a16:creationId xmlns:a16="http://schemas.microsoft.com/office/drawing/2014/main" id="{331A5DFE-B278-42E1-A7A4-0EC13853D1CC}"/>
                </a:ext>
              </a:extLst>
            </p:cNvPr>
            <p:cNvSpPr/>
            <p:nvPr/>
          </p:nvSpPr>
          <p:spPr>
            <a:xfrm>
              <a:off x="14325600" y="5310523"/>
              <a:ext cx="3780440" cy="3490577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9333CBFD-07B7-157C-0CE9-F8A2516FC63A}"/>
                </a:ext>
              </a:extLst>
            </p:cNvPr>
            <p:cNvSpPr txBox="1"/>
            <p:nvPr/>
          </p:nvSpPr>
          <p:spPr>
            <a:xfrm>
              <a:off x="11658406" y="6692406"/>
              <a:ext cx="9144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2800" b="1" dirty="0"/>
                <a:t>Gestion centralisée</a:t>
              </a:r>
            </a:p>
          </p:txBody>
        </p:sp>
      </p:grp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D06A2B00-FA1E-E0D0-E70D-AFA411758214}"/>
              </a:ext>
            </a:extLst>
          </p:cNvPr>
          <p:cNvGrpSpPr/>
          <p:nvPr/>
        </p:nvGrpSpPr>
        <p:grpSpPr>
          <a:xfrm>
            <a:off x="5082318" y="6499479"/>
            <a:ext cx="9144000" cy="3490577"/>
            <a:chOff x="6919420" y="5421518"/>
            <a:chExt cx="9144000" cy="3490577"/>
          </a:xfrm>
        </p:grpSpPr>
        <p:sp>
          <p:nvSpPr>
            <p:cNvPr id="16" name="Ellipse 15">
              <a:extLst>
                <a:ext uri="{FF2B5EF4-FFF2-40B4-BE49-F238E27FC236}">
                  <a16:creationId xmlns:a16="http://schemas.microsoft.com/office/drawing/2014/main" id="{1EC9E9DC-76BE-5787-9441-4AF04EFE3099}"/>
                </a:ext>
              </a:extLst>
            </p:cNvPr>
            <p:cNvSpPr/>
            <p:nvPr/>
          </p:nvSpPr>
          <p:spPr>
            <a:xfrm>
              <a:off x="9601200" y="5421518"/>
              <a:ext cx="3780440" cy="3490577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ZoneTexte 18">
              <a:extLst>
                <a:ext uri="{FF2B5EF4-FFF2-40B4-BE49-F238E27FC236}">
                  <a16:creationId xmlns:a16="http://schemas.microsoft.com/office/drawing/2014/main" id="{72B276E1-224C-131D-11DB-FD12D38BDB87}"/>
                </a:ext>
              </a:extLst>
            </p:cNvPr>
            <p:cNvSpPr txBox="1"/>
            <p:nvPr/>
          </p:nvSpPr>
          <p:spPr>
            <a:xfrm>
              <a:off x="6919420" y="6907193"/>
              <a:ext cx="9144000" cy="9541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2800" b="1" dirty="0">
                  <a:effectLst/>
                  <a:latin typeface="Calibri" panose="020F0502020204030204" pitchFamily="34" charset="0"/>
                </a:rPr>
                <a:t>Accès direct </a:t>
              </a:r>
              <a:r>
                <a:rPr lang="fr-FR" sz="2800" b="1" dirty="0">
                  <a:latin typeface="Calibri" panose="020F0502020204030204" pitchFamily="34" charset="0"/>
                </a:rPr>
                <a:t>à internet</a:t>
              </a:r>
              <a:endParaRPr lang="fr-FR" sz="2800" b="1" dirty="0">
                <a:effectLst/>
                <a:latin typeface="Calibri" panose="020F0502020204030204" pitchFamily="34" charset="0"/>
              </a:endParaRPr>
            </a:p>
            <a:p>
              <a:pPr algn="ctr"/>
              <a:endParaRPr lang="fr-FR" sz="2800" b="1" dirty="0">
                <a:latin typeface="Calibri" panose="020F0502020204030204" pitchFamily="34" charset="0"/>
              </a:endParaRPr>
            </a:p>
          </p:txBody>
        </p:sp>
      </p:grpSp>
      <p:sp>
        <p:nvSpPr>
          <p:cNvPr id="2" name="Ellipse 1">
            <a:extLst>
              <a:ext uri="{FF2B5EF4-FFF2-40B4-BE49-F238E27FC236}">
                <a16:creationId xmlns:a16="http://schemas.microsoft.com/office/drawing/2014/main" id="{D80CC27E-3CAE-D966-C4B7-F67D1FE65354}"/>
              </a:ext>
            </a:extLst>
          </p:cNvPr>
          <p:cNvSpPr/>
          <p:nvPr/>
        </p:nvSpPr>
        <p:spPr>
          <a:xfrm>
            <a:off x="10128997" y="3372800"/>
            <a:ext cx="3780440" cy="349057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Redondance des liens </a:t>
            </a:r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10E4AD0B-B9D5-CF15-7715-CA26CFF0926C}"/>
              </a:ext>
            </a:extLst>
          </p:cNvPr>
          <p:cNvSpPr/>
          <p:nvPr/>
        </p:nvSpPr>
        <p:spPr>
          <a:xfrm>
            <a:off x="2632723" y="6735920"/>
            <a:ext cx="3780440" cy="349057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>
                <a:solidFill>
                  <a:schemeClr val="tx1"/>
                </a:solidFill>
              </a:rPr>
              <a:t>Réduction de la latence</a:t>
            </a:r>
          </a:p>
        </p:txBody>
      </p:sp>
      <p:sp>
        <p:nvSpPr>
          <p:cNvPr id="24" name="Ellipse 23">
            <a:extLst>
              <a:ext uri="{FF2B5EF4-FFF2-40B4-BE49-F238E27FC236}">
                <a16:creationId xmlns:a16="http://schemas.microsoft.com/office/drawing/2014/main" id="{D6ACA9AB-C11E-1BA6-C2BC-50EDF20C6CFD}"/>
              </a:ext>
            </a:extLst>
          </p:cNvPr>
          <p:cNvSpPr/>
          <p:nvPr/>
        </p:nvSpPr>
        <p:spPr>
          <a:xfrm>
            <a:off x="14917374" y="3293809"/>
            <a:ext cx="3780440" cy="349057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Overlay et haute disponibilité </a:t>
            </a:r>
          </a:p>
        </p:txBody>
      </p:sp>
    </p:spTree>
    <p:extLst>
      <p:ext uri="{BB962C8B-B14F-4D97-AF65-F5344CB8AC3E}">
        <p14:creationId xmlns:p14="http://schemas.microsoft.com/office/powerpoint/2010/main" val="2756565097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-3.95062E-6 L -0.00348 0.7711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4" y="3854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  <p:bldP spid="2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5"/>
          <p:cNvSpPr/>
          <p:nvPr/>
        </p:nvSpPr>
        <p:spPr>
          <a:xfrm flipV="1">
            <a:off x="1028700" y="1374903"/>
            <a:ext cx="664451" cy="0"/>
          </a:xfrm>
          <a:prstGeom prst="line">
            <a:avLst/>
          </a:prstGeom>
          <a:ln w="19050" cap="flat">
            <a:solidFill>
              <a:schemeClr val="tx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0" name="TextBox 20"/>
          <p:cNvSpPr txBox="1"/>
          <p:nvPr/>
        </p:nvSpPr>
        <p:spPr>
          <a:xfrm>
            <a:off x="1028700" y="1028700"/>
            <a:ext cx="5182413" cy="2282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60"/>
              </a:lnSpc>
            </a:pPr>
            <a:r>
              <a:rPr lang="en-US" sz="1400" b="1" spc="418" dirty="0">
                <a:solidFill>
                  <a:schemeClr val="accent1">
                    <a:lumMod val="75000"/>
                  </a:schemeClr>
                </a:solidFill>
                <a:latin typeface="Cy Grotesk Wide"/>
              </a:rPr>
              <a:t>CONTEXTE DU PROJET</a:t>
            </a:r>
          </a:p>
        </p:txBody>
      </p:sp>
      <p:grpSp>
        <p:nvGrpSpPr>
          <p:cNvPr id="8" name="Group 10">
            <a:extLst>
              <a:ext uri="{FF2B5EF4-FFF2-40B4-BE49-F238E27FC236}">
                <a16:creationId xmlns:a16="http://schemas.microsoft.com/office/drawing/2014/main" id="{9C19F6F5-64B0-4D21-8BFB-747C9F92E983}"/>
              </a:ext>
            </a:extLst>
          </p:cNvPr>
          <p:cNvGrpSpPr/>
          <p:nvPr/>
        </p:nvGrpSpPr>
        <p:grpSpPr>
          <a:xfrm rot="5400000">
            <a:off x="11123706" y="-3347842"/>
            <a:ext cx="2289462" cy="8230074"/>
            <a:chOff x="0" y="0"/>
            <a:chExt cx="487267" cy="183189"/>
          </a:xfrm>
          <a:solidFill>
            <a:schemeClr val="accent1">
              <a:lumMod val="75000"/>
            </a:schemeClr>
          </a:solidFill>
        </p:grpSpPr>
        <p:sp>
          <p:nvSpPr>
            <p:cNvPr id="9" name="Freeform 11">
              <a:extLst>
                <a:ext uri="{FF2B5EF4-FFF2-40B4-BE49-F238E27FC236}">
                  <a16:creationId xmlns:a16="http://schemas.microsoft.com/office/drawing/2014/main" id="{149F6410-ABE9-4C38-9929-E434EF5F2DC0}"/>
                </a:ext>
              </a:extLst>
            </p:cNvPr>
            <p:cNvSpPr/>
            <p:nvPr/>
          </p:nvSpPr>
          <p:spPr>
            <a:xfrm>
              <a:off x="0" y="0"/>
              <a:ext cx="487267" cy="183189"/>
            </a:xfrm>
            <a:custGeom>
              <a:avLst/>
              <a:gdLst/>
              <a:ahLst/>
              <a:cxnLst/>
              <a:rect l="l" t="t" r="r" b="b"/>
              <a:pathLst>
                <a:path w="487267" h="183189">
                  <a:moveTo>
                    <a:pt x="0" y="0"/>
                  </a:moveTo>
                  <a:lnTo>
                    <a:pt x="487267" y="0"/>
                  </a:lnTo>
                  <a:lnTo>
                    <a:pt x="487267" y="183189"/>
                  </a:lnTo>
                  <a:lnTo>
                    <a:pt x="0" y="183189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0" name="TextBox 12">
              <a:extLst>
                <a:ext uri="{FF2B5EF4-FFF2-40B4-BE49-F238E27FC236}">
                  <a16:creationId xmlns:a16="http://schemas.microsoft.com/office/drawing/2014/main" id="{E5339F4E-0D76-4CAC-9616-FF3534FBD44D}"/>
                </a:ext>
              </a:extLst>
            </p:cNvPr>
            <p:cNvSpPr txBox="1"/>
            <p:nvPr/>
          </p:nvSpPr>
          <p:spPr>
            <a:xfrm>
              <a:off x="0" y="-38100"/>
              <a:ext cx="487267" cy="221289"/>
            </a:xfrm>
            <a:prstGeom prst="rect">
              <a:avLst/>
            </a:prstGeom>
            <a:grpFill/>
            <a:ln>
              <a:noFill/>
            </a:ln>
          </p:spPr>
          <p:txBody>
            <a:bodyPr lIns="49214" tIns="49214" rIns="49214" bIns="49214" rtlCol="0" anchor="ctr"/>
            <a:lstStyle/>
            <a:p>
              <a:pPr algn="ctr">
                <a:lnSpc>
                  <a:spcPts val="2490"/>
                </a:lnSpc>
              </a:pPr>
              <a:endParaRPr/>
            </a:p>
          </p:txBody>
        </p:sp>
      </p:grpSp>
      <p:sp>
        <p:nvSpPr>
          <p:cNvPr id="11" name="ZoneTexte 10">
            <a:extLst>
              <a:ext uri="{FF2B5EF4-FFF2-40B4-BE49-F238E27FC236}">
                <a16:creationId xmlns:a16="http://schemas.microsoft.com/office/drawing/2014/main" id="{02558D2D-9260-4F22-9401-9C0857713B44}"/>
              </a:ext>
            </a:extLst>
          </p:cNvPr>
          <p:cNvSpPr txBox="1"/>
          <p:nvPr/>
        </p:nvSpPr>
        <p:spPr>
          <a:xfrm>
            <a:off x="11277600" y="767195"/>
            <a:ext cx="3962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>
                <a:solidFill>
                  <a:schemeClr val="bg1"/>
                </a:solidFill>
              </a:rPr>
              <a:t>CONDUITE DE PROJET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063CB64-CB1A-4D75-A78A-03F1F2DC5353}"/>
              </a:ext>
            </a:extLst>
          </p:cNvPr>
          <p:cNvSpPr/>
          <p:nvPr/>
        </p:nvSpPr>
        <p:spPr>
          <a:xfrm>
            <a:off x="17399856" y="9345470"/>
            <a:ext cx="685800" cy="941530"/>
          </a:xfrm>
          <a:prstGeom prst="rect">
            <a:avLst/>
          </a:prstGeom>
          <a:solidFill>
            <a:srgbClr val="3760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C6EF8E14-1866-BC9A-AE05-2D446A357A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6257" y="5831297"/>
            <a:ext cx="6400800" cy="24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E1074276-8D47-255B-3C1E-9965F277E9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486" y="5904503"/>
            <a:ext cx="4171952" cy="24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30F51169-19AD-34A3-BE7B-5305FE445D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11250" y="6474235"/>
            <a:ext cx="2857500" cy="1209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03B3A592-9F86-760D-B4A1-55387923EA1E}"/>
              </a:ext>
            </a:extLst>
          </p:cNvPr>
          <p:cNvSpPr txBox="1"/>
          <p:nvPr/>
        </p:nvSpPr>
        <p:spPr>
          <a:xfrm>
            <a:off x="776872" y="2611239"/>
            <a:ext cx="1673425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Choix de la solution  </a:t>
            </a:r>
          </a:p>
          <a:p>
            <a:endParaRPr lang="fr-FR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sz="4000" dirty="0"/>
              <a:t>Top 3 principaux fournisseurs SD-WAN sur le marché :</a:t>
            </a:r>
            <a:endParaRPr lang="fr-FR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0141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" dur="75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4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4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6D3C07-9B11-5FD2-2786-BCDD0A1627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5">
            <a:extLst>
              <a:ext uri="{FF2B5EF4-FFF2-40B4-BE49-F238E27FC236}">
                <a16:creationId xmlns:a16="http://schemas.microsoft.com/office/drawing/2014/main" id="{F4A98849-C3B9-6D58-E315-6BD26704BA56}"/>
              </a:ext>
            </a:extLst>
          </p:cNvPr>
          <p:cNvSpPr/>
          <p:nvPr/>
        </p:nvSpPr>
        <p:spPr>
          <a:xfrm flipV="1">
            <a:off x="1028700" y="1374903"/>
            <a:ext cx="664451" cy="0"/>
          </a:xfrm>
          <a:prstGeom prst="line">
            <a:avLst/>
          </a:prstGeom>
          <a:ln w="19050" cap="flat">
            <a:solidFill>
              <a:schemeClr val="tx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0" name="TextBox 20">
            <a:extLst>
              <a:ext uri="{FF2B5EF4-FFF2-40B4-BE49-F238E27FC236}">
                <a16:creationId xmlns:a16="http://schemas.microsoft.com/office/drawing/2014/main" id="{716F1674-2875-1EB7-6C52-A482E8BC26F7}"/>
              </a:ext>
            </a:extLst>
          </p:cNvPr>
          <p:cNvSpPr txBox="1"/>
          <p:nvPr/>
        </p:nvSpPr>
        <p:spPr>
          <a:xfrm>
            <a:off x="1028700" y="1028700"/>
            <a:ext cx="5182413" cy="2282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60"/>
              </a:lnSpc>
            </a:pPr>
            <a:r>
              <a:rPr lang="en-US" sz="1400" b="1" spc="418" dirty="0">
                <a:solidFill>
                  <a:schemeClr val="accent1">
                    <a:lumMod val="75000"/>
                  </a:schemeClr>
                </a:solidFill>
                <a:latin typeface="Cy Grotesk Wide"/>
              </a:rPr>
              <a:t>CONTEXTE DU PROJET</a:t>
            </a:r>
          </a:p>
        </p:txBody>
      </p:sp>
      <p:grpSp>
        <p:nvGrpSpPr>
          <p:cNvPr id="8" name="Group 10">
            <a:extLst>
              <a:ext uri="{FF2B5EF4-FFF2-40B4-BE49-F238E27FC236}">
                <a16:creationId xmlns:a16="http://schemas.microsoft.com/office/drawing/2014/main" id="{847A78CA-F3BE-AD2D-0BDA-796F1532F3C6}"/>
              </a:ext>
            </a:extLst>
          </p:cNvPr>
          <p:cNvGrpSpPr/>
          <p:nvPr/>
        </p:nvGrpSpPr>
        <p:grpSpPr>
          <a:xfrm rot="5400000">
            <a:off x="11123706" y="-3347842"/>
            <a:ext cx="2289462" cy="8230074"/>
            <a:chOff x="0" y="0"/>
            <a:chExt cx="487267" cy="183189"/>
          </a:xfrm>
          <a:solidFill>
            <a:schemeClr val="accent1">
              <a:lumMod val="75000"/>
            </a:schemeClr>
          </a:solidFill>
        </p:grpSpPr>
        <p:sp>
          <p:nvSpPr>
            <p:cNvPr id="9" name="Freeform 11">
              <a:extLst>
                <a:ext uri="{FF2B5EF4-FFF2-40B4-BE49-F238E27FC236}">
                  <a16:creationId xmlns:a16="http://schemas.microsoft.com/office/drawing/2014/main" id="{798361A3-EDF0-AE01-FC9E-C92039C075C1}"/>
                </a:ext>
              </a:extLst>
            </p:cNvPr>
            <p:cNvSpPr/>
            <p:nvPr/>
          </p:nvSpPr>
          <p:spPr>
            <a:xfrm>
              <a:off x="0" y="0"/>
              <a:ext cx="487267" cy="183189"/>
            </a:xfrm>
            <a:custGeom>
              <a:avLst/>
              <a:gdLst/>
              <a:ahLst/>
              <a:cxnLst/>
              <a:rect l="l" t="t" r="r" b="b"/>
              <a:pathLst>
                <a:path w="487267" h="183189">
                  <a:moveTo>
                    <a:pt x="0" y="0"/>
                  </a:moveTo>
                  <a:lnTo>
                    <a:pt x="487267" y="0"/>
                  </a:lnTo>
                  <a:lnTo>
                    <a:pt x="487267" y="183189"/>
                  </a:lnTo>
                  <a:lnTo>
                    <a:pt x="0" y="183189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0" name="TextBox 12">
              <a:extLst>
                <a:ext uri="{FF2B5EF4-FFF2-40B4-BE49-F238E27FC236}">
                  <a16:creationId xmlns:a16="http://schemas.microsoft.com/office/drawing/2014/main" id="{78538F2D-0D2F-324D-2B43-F434170347BF}"/>
                </a:ext>
              </a:extLst>
            </p:cNvPr>
            <p:cNvSpPr txBox="1"/>
            <p:nvPr/>
          </p:nvSpPr>
          <p:spPr>
            <a:xfrm>
              <a:off x="0" y="-38100"/>
              <a:ext cx="487267" cy="221289"/>
            </a:xfrm>
            <a:prstGeom prst="rect">
              <a:avLst/>
            </a:prstGeom>
            <a:grpFill/>
            <a:ln>
              <a:noFill/>
            </a:ln>
          </p:spPr>
          <p:txBody>
            <a:bodyPr lIns="49214" tIns="49214" rIns="49214" bIns="49214" rtlCol="0" anchor="ctr"/>
            <a:lstStyle/>
            <a:p>
              <a:pPr algn="ctr">
                <a:lnSpc>
                  <a:spcPts val="2490"/>
                </a:lnSpc>
              </a:pPr>
              <a:endParaRPr/>
            </a:p>
          </p:txBody>
        </p:sp>
      </p:grpSp>
      <p:sp>
        <p:nvSpPr>
          <p:cNvPr id="11" name="ZoneTexte 10">
            <a:extLst>
              <a:ext uri="{FF2B5EF4-FFF2-40B4-BE49-F238E27FC236}">
                <a16:creationId xmlns:a16="http://schemas.microsoft.com/office/drawing/2014/main" id="{26E929F5-78CB-4A31-6E9B-3D8F7756661B}"/>
              </a:ext>
            </a:extLst>
          </p:cNvPr>
          <p:cNvSpPr txBox="1"/>
          <p:nvPr/>
        </p:nvSpPr>
        <p:spPr>
          <a:xfrm>
            <a:off x="11277600" y="767195"/>
            <a:ext cx="3962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>
                <a:solidFill>
                  <a:schemeClr val="bg1"/>
                </a:solidFill>
              </a:rPr>
              <a:t>CONDUITE DE PROJET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D50CA27-A11E-A5D5-92ED-A1B104523DB2}"/>
              </a:ext>
            </a:extLst>
          </p:cNvPr>
          <p:cNvSpPr/>
          <p:nvPr/>
        </p:nvSpPr>
        <p:spPr>
          <a:xfrm>
            <a:off x="17399856" y="9345470"/>
            <a:ext cx="685800" cy="941530"/>
          </a:xfrm>
          <a:prstGeom prst="rect">
            <a:avLst/>
          </a:prstGeom>
          <a:solidFill>
            <a:srgbClr val="3760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7422303A-8B76-82F0-1037-E989396E5368}"/>
              </a:ext>
            </a:extLst>
          </p:cNvPr>
          <p:cNvSpPr txBox="1"/>
          <p:nvPr/>
        </p:nvSpPr>
        <p:spPr>
          <a:xfrm>
            <a:off x="776871" y="2087161"/>
            <a:ext cx="16734256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Choix de la solution  </a:t>
            </a:r>
          </a:p>
          <a:p>
            <a:endParaRPr lang="fr-FR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/>
            <a:endParaRPr lang="fr-FR" sz="4000" dirty="0">
              <a:effectLst/>
              <a:latin typeface="Calibri" panose="020F0502020204030204" pitchFamily="34" charset="0"/>
            </a:endParaRPr>
          </a:p>
          <a:p>
            <a:pPr marL="0" marR="0"/>
            <a:endParaRPr lang="fr-FR" sz="4000" dirty="0">
              <a:latin typeface="Calibri" panose="020F0502020204030204" pitchFamily="34" charset="0"/>
            </a:endParaRPr>
          </a:p>
          <a:p>
            <a:pPr marL="0" marR="0"/>
            <a:r>
              <a:rPr lang="fr-FR" sz="4000" dirty="0">
                <a:effectLst/>
                <a:latin typeface="Calibri" panose="020F0502020204030204" pitchFamily="34" charset="0"/>
              </a:rPr>
              <a:t>Selon ce rapport de  Gartner </a:t>
            </a:r>
          </a:p>
          <a:p>
            <a:pPr marL="0" marR="0"/>
            <a:r>
              <a:rPr lang="fr-FR" sz="4000" dirty="0">
                <a:effectLst/>
                <a:latin typeface="Calibri" panose="020F0502020204030204" pitchFamily="34" charset="0"/>
              </a:rPr>
              <a:t>Fortinet reste en tête sur l’axe </a:t>
            </a:r>
          </a:p>
          <a:p>
            <a:pPr marL="0" marR="0"/>
            <a:r>
              <a:rPr lang="fr-FR" sz="4000" dirty="0">
                <a:effectLst/>
                <a:latin typeface="Calibri" panose="020F0502020204030204" pitchFamily="34" charset="0"/>
              </a:rPr>
              <a:t>de l’exécution: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DE176459-AF89-2910-AF44-E767AC3771D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52" t="12551" r="12509" b="12699"/>
          <a:stretch/>
        </p:blipFill>
        <p:spPr bwMode="auto">
          <a:xfrm>
            <a:off x="8882966" y="1911926"/>
            <a:ext cx="8482647" cy="837507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A99177BF-6E84-0501-390B-8CF681AD7C71}"/>
              </a:ext>
            </a:extLst>
          </p:cNvPr>
          <p:cNvCxnSpPr/>
          <p:nvPr/>
        </p:nvCxnSpPr>
        <p:spPr>
          <a:xfrm>
            <a:off x="13300099" y="2615509"/>
            <a:ext cx="609600" cy="3810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" name="Ellipse 11">
            <a:extLst>
              <a:ext uri="{FF2B5EF4-FFF2-40B4-BE49-F238E27FC236}">
                <a16:creationId xmlns:a16="http://schemas.microsoft.com/office/drawing/2014/main" id="{B09CB70D-8ADC-223A-9F3C-697B5009D08D}"/>
              </a:ext>
            </a:extLst>
          </p:cNvPr>
          <p:cNvSpPr/>
          <p:nvPr/>
        </p:nvSpPr>
        <p:spPr>
          <a:xfrm>
            <a:off x="13716000" y="3086100"/>
            <a:ext cx="1219200" cy="46952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27665151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5B75E5-066D-4284-33A7-303CCFC6F6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5">
            <a:extLst>
              <a:ext uri="{FF2B5EF4-FFF2-40B4-BE49-F238E27FC236}">
                <a16:creationId xmlns:a16="http://schemas.microsoft.com/office/drawing/2014/main" id="{116EC136-5A2D-8100-2313-0841126FB9C9}"/>
              </a:ext>
            </a:extLst>
          </p:cNvPr>
          <p:cNvSpPr/>
          <p:nvPr/>
        </p:nvSpPr>
        <p:spPr>
          <a:xfrm flipV="1">
            <a:off x="1028700" y="1374903"/>
            <a:ext cx="664451" cy="0"/>
          </a:xfrm>
          <a:prstGeom prst="line">
            <a:avLst/>
          </a:prstGeom>
          <a:ln w="19050" cap="flat">
            <a:solidFill>
              <a:schemeClr val="tx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0" name="TextBox 20">
            <a:extLst>
              <a:ext uri="{FF2B5EF4-FFF2-40B4-BE49-F238E27FC236}">
                <a16:creationId xmlns:a16="http://schemas.microsoft.com/office/drawing/2014/main" id="{6AC37112-359D-59DC-9C5D-CE913DF0EDB8}"/>
              </a:ext>
            </a:extLst>
          </p:cNvPr>
          <p:cNvSpPr txBox="1"/>
          <p:nvPr/>
        </p:nvSpPr>
        <p:spPr>
          <a:xfrm>
            <a:off x="1028700" y="1028700"/>
            <a:ext cx="5182413" cy="2282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60"/>
              </a:lnSpc>
            </a:pPr>
            <a:r>
              <a:rPr lang="en-US" sz="1400" b="1" spc="418" dirty="0">
                <a:solidFill>
                  <a:schemeClr val="accent1">
                    <a:lumMod val="75000"/>
                  </a:schemeClr>
                </a:solidFill>
                <a:latin typeface="Cy Grotesk Wide"/>
              </a:rPr>
              <a:t>CONTEXTE DU PROJET</a:t>
            </a:r>
          </a:p>
        </p:txBody>
      </p:sp>
      <p:grpSp>
        <p:nvGrpSpPr>
          <p:cNvPr id="8" name="Group 10">
            <a:extLst>
              <a:ext uri="{FF2B5EF4-FFF2-40B4-BE49-F238E27FC236}">
                <a16:creationId xmlns:a16="http://schemas.microsoft.com/office/drawing/2014/main" id="{480C0F3C-7C39-4A87-54DB-372E0F446664}"/>
              </a:ext>
            </a:extLst>
          </p:cNvPr>
          <p:cNvGrpSpPr/>
          <p:nvPr/>
        </p:nvGrpSpPr>
        <p:grpSpPr>
          <a:xfrm rot="5400000">
            <a:off x="11123706" y="-3347842"/>
            <a:ext cx="2289462" cy="8230074"/>
            <a:chOff x="0" y="0"/>
            <a:chExt cx="487267" cy="183189"/>
          </a:xfrm>
          <a:solidFill>
            <a:schemeClr val="accent1">
              <a:lumMod val="75000"/>
            </a:schemeClr>
          </a:solidFill>
        </p:grpSpPr>
        <p:sp>
          <p:nvSpPr>
            <p:cNvPr id="9" name="Freeform 11">
              <a:extLst>
                <a:ext uri="{FF2B5EF4-FFF2-40B4-BE49-F238E27FC236}">
                  <a16:creationId xmlns:a16="http://schemas.microsoft.com/office/drawing/2014/main" id="{19DB003B-2D2B-3F44-C2EB-02B035E77319}"/>
                </a:ext>
              </a:extLst>
            </p:cNvPr>
            <p:cNvSpPr/>
            <p:nvPr/>
          </p:nvSpPr>
          <p:spPr>
            <a:xfrm>
              <a:off x="0" y="0"/>
              <a:ext cx="487267" cy="183189"/>
            </a:xfrm>
            <a:custGeom>
              <a:avLst/>
              <a:gdLst/>
              <a:ahLst/>
              <a:cxnLst/>
              <a:rect l="l" t="t" r="r" b="b"/>
              <a:pathLst>
                <a:path w="487267" h="183189">
                  <a:moveTo>
                    <a:pt x="0" y="0"/>
                  </a:moveTo>
                  <a:lnTo>
                    <a:pt x="487267" y="0"/>
                  </a:lnTo>
                  <a:lnTo>
                    <a:pt x="487267" y="183189"/>
                  </a:lnTo>
                  <a:lnTo>
                    <a:pt x="0" y="183189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0" name="TextBox 12">
              <a:extLst>
                <a:ext uri="{FF2B5EF4-FFF2-40B4-BE49-F238E27FC236}">
                  <a16:creationId xmlns:a16="http://schemas.microsoft.com/office/drawing/2014/main" id="{CBB8E776-AD54-377B-18C9-22CBC2DF898B}"/>
                </a:ext>
              </a:extLst>
            </p:cNvPr>
            <p:cNvSpPr txBox="1"/>
            <p:nvPr/>
          </p:nvSpPr>
          <p:spPr>
            <a:xfrm>
              <a:off x="0" y="-38100"/>
              <a:ext cx="487267" cy="221289"/>
            </a:xfrm>
            <a:prstGeom prst="rect">
              <a:avLst/>
            </a:prstGeom>
            <a:grpFill/>
            <a:ln>
              <a:noFill/>
            </a:ln>
          </p:spPr>
          <p:txBody>
            <a:bodyPr lIns="49214" tIns="49214" rIns="49214" bIns="49214" rtlCol="0" anchor="ctr"/>
            <a:lstStyle/>
            <a:p>
              <a:pPr algn="ctr">
                <a:lnSpc>
                  <a:spcPts val="2490"/>
                </a:lnSpc>
              </a:pPr>
              <a:endParaRPr/>
            </a:p>
          </p:txBody>
        </p:sp>
      </p:grpSp>
      <p:sp>
        <p:nvSpPr>
          <p:cNvPr id="11" name="ZoneTexte 10">
            <a:extLst>
              <a:ext uri="{FF2B5EF4-FFF2-40B4-BE49-F238E27FC236}">
                <a16:creationId xmlns:a16="http://schemas.microsoft.com/office/drawing/2014/main" id="{6EB6743A-92BB-880E-C868-B5426A2DE68B}"/>
              </a:ext>
            </a:extLst>
          </p:cNvPr>
          <p:cNvSpPr txBox="1"/>
          <p:nvPr/>
        </p:nvSpPr>
        <p:spPr>
          <a:xfrm>
            <a:off x="11277600" y="767195"/>
            <a:ext cx="3962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>
                <a:solidFill>
                  <a:schemeClr val="bg1"/>
                </a:solidFill>
              </a:rPr>
              <a:t>CONDUITE DE PROJET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E490E00F-74D2-724C-904C-CB132155333A}"/>
              </a:ext>
            </a:extLst>
          </p:cNvPr>
          <p:cNvSpPr txBox="1"/>
          <p:nvPr/>
        </p:nvSpPr>
        <p:spPr>
          <a:xfrm>
            <a:off x="392875" y="2029861"/>
            <a:ext cx="1163647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Choix de la solution :  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14110B2-AECC-3E90-4986-04F05FF8B080}"/>
              </a:ext>
            </a:extLst>
          </p:cNvPr>
          <p:cNvSpPr/>
          <p:nvPr/>
        </p:nvSpPr>
        <p:spPr>
          <a:xfrm>
            <a:off x="17399856" y="9345470"/>
            <a:ext cx="685800" cy="941530"/>
          </a:xfrm>
          <a:prstGeom prst="rect">
            <a:avLst/>
          </a:prstGeom>
          <a:solidFill>
            <a:srgbClr val="3760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5B70D12B-7F7C-7A74-4C69-C0A351F6A759}"/>
              </a:ext>
            </a:extLst>
          </p:cNvPr>
          <p:cNvGrpSpPr/>
          <p:nvPr/>
        </p:nvGrpSpPr>
        <p:grpSpPr>
          <a:xfrm>
            <a:off x="4580749" y="4105209"/>
            <a:ext cx="9239302" cy="4287833"/>
            <a:chOff x="4580749" y="4105209"/>
            <a:chExt cx="9239302" cy="4287833"/>
          </a:xfrm>
        </p:grpSpPr>
        <p:pic>
          <p:nvPicPr>
            <p:cNvPr id="2" name="Picture 2">
              <a:extLst>
                <a:ext uri="{FF2B5EF4-FFF2-40B4-BE49-F238E27FC236}">
                  <a16:creationId xmlns:a16="http://schemas.microsoft.com/office/drawing/2014/main" id="{647BB72C-01A5-C065-7084-3CD53810A5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80749" y="4105209"/>
              <a:ext cx="8543541" cy="41692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Ellipse 2">
              <a:extLst>
                <a:ext uri="{FF2B5EF4-FFF2-40B4-BE49-F238E27FC236}">
                  <a16:creationId xmlns:a16="http://schemas.microsoft.com/office/drawing/2014/main" id="{ABDA775D-9B33-5B76-359F-8BB0678EBF4E}"/>
                </a:ext>
              </a:extLst>
            </p:cNvPr>
            <p:cNvSpPr/>
            <p:nvPr/>
          </p:nvSpPr>
          <p:spPr>
            <a:xfrm>
              <a:off x="10238651" y="7685156"/>
              <a:ext cx="3581400" cy="70788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7" name="Image 6">
            <a:extLst>
              <a:ext uri="{FF2B5EF4-FFF2-40B4-BE49-F238E27FC236}">
                <a16:creationId xmlns:a16="http://schemas.microsoft.com/office/drawing/2014/main" id="{87789017-9E12-C8D7-807F-F18F3C39CEF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027" t="5530" r="6692" b="9841"/>
          <a:stretch/>
        </p:blipFill>
        <p:spPr>
          <a:xfrm>
            <a:off x="2826950" y="3056657"/>
            <a:ext cx="12634100" cy="6922362"/>
          </a:xfrm>
          <a:prstGeom prst="rect">
            <a:avLst/>
          </a:prstGeom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28182AB8-CA09-D292-758A-EF8033345A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7911" y="2956949"/>
            <a:ext cx="11992177" cy="7347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0983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2.59259E-6 L -0.00313 0.67778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" y="3388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2.34568E-6 L 0.0125 0.79244 " pathEditMode="relative" rAng="0" ptsTypes="AA">
                                      <p:cBhvr>
                                        <p:cTn id="22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5" y="3961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610621" y="4027671"/>
            <a:ext cx="9414817" cy="63703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8503"/>
              </a:lnSpc>
            </a:pPr>
            <a:r>
              <a:rPr lang="en-US" sz="24200" dirty="0">
                <a:solidFill>
                  <a:schemeClr val="bg1"/>
                </a:solidFill>
                <a:latin typeface="Cy Grotesk Wide Bold"/>
              </a:rPr>
              <a:t>02</a:t>
            </a:r>
          </a:p>
        </p:txBody>
      </p:sp>
      <p:sp>
        <p:nvSpPr>
          <p:cNvPr id="5" name="TextBox 2">
            <a:extLst>
              <a:ext uri="{FF2B5EF4-FFF2-40B4-BE49-F238E27FC236}">
                <a16:creationId xmlns:a16="http://schemas.microsoft.com/office/drawing/2014/main" id="{49605256-8739-491C-B0D2-547C3A560261}"/>
              </a:ext>
            </a:extLst>
          </p:cNvPr>
          <p:cNvSpPr txBox="1"/>
          <p:nvPr/>
        </p:nvSpPr>
        <p:spPr>
          <a:xfrm>
            <a:off x="1295218" y="1866900"/>
            <a:ext cx="14325782" cy="29546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9600" dirty="0" err="1">
                <a:solidFill>
                  <a:schemeClr val="bg1"/>
                </a:solidFill>
                <a:latin typeface="Cy Grotesk Wide Bold"/>
              </a:rPr>
              <a:t>Etape</a:t>
            </a:r>
            <a:r>
              <a:rPr lang="en-US" sz="9600" dirty="0">
                <a:solidFill>
                  <a:schemeClr val="bg1"/>
                </a:solidFill>
                <a:latin typeface="Cy Grotesk Wide Bold"/>
              </a:rPr>
              <a:t> de mise en place du SD-WAN</a:t>
            </a: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9305</TotalTime>
  <Words>1062</Words>
  <Application>Microsoft Office PowerPoint</Application>
  <PresentationFormat>Personnalisé</PresentationFormat>
  <Paragraphs>228</Paragraphs>
  <Slides>26</Slides>
  <Notes>22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26</vt:i4>
      </vt:variant>
    </vt:vector>
  </HeadingPairs>
  <TitlesOfParts>
    <vt:vector size="34" baseType="lpstr">
      <vt:lpstr>Calibri</vt:lpstr>
      <vt:lpstr>Wingdings</vt:lpstr>
      <vt:lpstr>Arial</vt:lpstr>
      <vt:lpstr>Times New Roman</vt:lpstr>
      <vt:lpstr>Inter-Light</vt:lpstr>
      <vt:lpstr>Cy Grotesk Wide</vt:lpstr>
      <vt:lpstr>Cy Grotesk Wide Bold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rapport de stage professionnel moderne coloré</dc:title>
  <dc:creator>asus</dc:creator>
  <cp:lastModifiedBy>ZEMRAG SALMA (Stagiaire)</cp:lastModifiedBy>
  <cp:revision>282</cp:revision>
  <dcterms:created xsi:type="dcterms:W3CDTF">2006-08-16T00:00:00Z</dcterms:created>
  <dcterms:modified xsi:type="dcterms:W3CDTF">2025-05-16T14:53:27Z</dcterms:modified>
  <dc:identifier>DAGHSK83XhE</dc:identifier>
</cp:coreProperties>
</file>